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77"/>
    <p:restoredTop sz="94694"/>
  </p:normalViewPr>
  <p:slideViewPr>
    <p:cSldViewPr snapToGrid="0">
      <p:cViewPr varScale="1">
        <p:scale>
          <a:sx n="106" d="100"/>
          <a:sy n="106" d="100"/>
        </p:scale>
        <p:origin x="40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74B0D7-E731-B841-B68D-4566968A8515}" type="datetimeFigureOut">
              <a:rPr lang="en-US" smtClean="0"/>
              <a:t>4/9/2024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1511B9-BBA4-034E-B1ED-81E171B107E7}" type="slidenum">
              <a:rPr lang="en-US" smtClean="0"/>
              <a:t>‹#›</a:t>
            </a:fld>
            <a:endParaRPr lang="en-US"/>
          </a:p>
        </p:txBody>
      </p:sp>
    </p:spTree>
    <p:extLst>
      <p:ext uri="{BB962C8B-B14F-4D97-AF65-F5344CB8AC3E}">
        <p14:creationId xmlns:p14="http://schemas.microsoft.com/office/powerpoint/2010/main" val="556356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1511B9-BBA4-034E-B1ED-81E171B107E7}" type="slidenum">
              <a:rPr lang="en-US" smtClean="0"/>
              <a:t>7</a:t>
            </a:fld>
            <a:endParaRPr lang="en-US"/>
          </a:p>
        </p:txBody>
      </p:sp>
    </p:spTree>
    <p:extLst>
      <p:ext uri="{BB962C8B-B14F-4D97-AF65-F5344CB8AC3E}">
        <p14:creationId xmlns:p14="http://schemas.microsoft.com/office/powerpoint/2010/main" val="136183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09738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14117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64040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749588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841437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205589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18686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345587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756490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06497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4/9/2024</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938465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4/9/2024</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293295"/>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1E377-3C4E-4C42-B42C-858169F3A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dient pastel colors on a top view">
            <a:extLst>
              <a:ext uri="{FF2B5EF4-FFF2-40B4-BE49-F238E27FC236}">
                <a16:creationId xmlns:a16="http://schemas.microsoft.com/office/drawing/2014/main" id="{9BFD6FF4-57EF-30DE-DFF7-0D6E469AC3D5}"/>
              </a:ext>
            </a:extLst>
          </p:cNvPr>
          <p:cNvPicPr>
            <a:picLocks noChangeAspect="1"/>
          </p:cNvPicPr>
          <p:nvPr/>
        </p:nvPicPr>
        <p:blipFill rotWithShape="1">
          <a:blip r:embed="rId2">
            <a:alphaModFix amt="41000"/>
          </a:blip>
          <a:srcRect t="12345" b="3386"/>
          <a:stretch/>
        </p:blipFill>
        <p:spPr>
          <a:xfrm>
            <a:off x="-1" y="1"/>
            <a:ext cx="12192001" cy="6857999"/>
          </a:xfrm>
          <a:prstGeom prst="rect">
            <a:avLst/>
          </a:prstGeom>
        </p:spPr>
      </p:pic>
      <p:sp>
        <p:nvSpPr>
          <p:cNvPr id="2" name="Title 1">
            <a:extLst>
              <a:ext uri="{FF2B5EF4-FFF2-40B4-BE49-F238E27FC236}">
                <a16:creationId xmlns:a16="http://schemas.microsoft.com/office/drawing/2014/main" id="{C5F202EF-625F-5FD6-4952-22F514C41B3D}"/>
              </a:ext>
            </a:extLst>
          </p:cNvPr>
          <p:cNvSpPr>
            <a:spLocks noGrp="1"/>
          </p:cNvSpPr>
          <p:nvPr>
            <p:ph type="ctrTitle"/>
          </p:nvPr>
        </p:nvSpPr>
        <p:spPr>
          <a:xfrm>
            <a:off x="2455401" y="1066801"/>
            <a:ext cx="7272408" cy="2077328"/>
          </a:xfrm>
          <a:effectLst>
            <a:outerShdw blurRad="38100" dist="12700" dir="2700000" algn="tl" rotWithShape="0">
              <a:prstClr val="black">
                <a:alpha val="40000"/>
              </a:prstClr>
            </a:outerShdw>
          </a:effectLst>
        </p:spPr>
        <p:txBody>
          <a:bodyPr anchor="b">
            <a:normAutofit/>
          </a:bodyPr>
          <a:lstStyle/>
          <a:p>
            <a:r>
              <a:rPr lang="en-US" dirty="0">
                <a:solidFill>
                  <a:schemeClr val="bg1"/>
                </a:solidFill>
              </a:rPr>
              <a:t>Logistic Regression Week 2</a:t>
            </a:r>
          </a:p>
        </p:txBody>
      </p:sp>
      <p:sp>
        <p:nvSpPr>
          <p:cNvPr id="3" name="Subtitle 2">
            <a:extLst>
              <a:ext uri="{FF2B5EF4-FFF2-40B4-BE49-F238E27FC236}">
                <a16:creationId xmlns:a16="http://schemas.microsoft.com/office/drawing/2014/main" id="{9EE0CD84-51B7-A957-BCE5-B9DE6CFA4383}"/>
              </a:ext>
            </a:extLst>
          </p:cNvPr>
          <p:cNvSpPr>
            <a:spLocks noGrp="1"/>
          </p:cNvSpPr>
          <p:nvPr>
            <p:ph type="subTitle" idx="1"/>
          </p:nvPr>
        </p:nvSpPr>
        <p:spPr>
          <a:xfrm>
            <a:off x="3558988" y="4876803"/>
            <a:ext cx="5074022" cy="1257295"/>
          </a:xfrm>
          <a:effectLst>
            <a:outerShdw blurRad="38100" dist="12700" dir="2700000" algn="tl" rotWithShape="0">
              <a:prstClr val="black">
                <a:alpha val="40000"/>
              </a:prstClr>
            </a:outerShdw>
          </a:effectLst>
        </p:spPr>
        <p:txBody>
          <a:bodyPr anchor="t">
            <a:normAutofit/>
          </a:bodyPr>
          <a:lstStyle/>
          <a:p>
            <a:r>
              <a:rPr lang="en-US" dirty="0">
                <a:solidFill>
                  <a:schemeClr val="bg1"/>
                </a:solidFill>
              </a:rPr>
              <a:t>The Mets Stink</a:t>
            </a:r>
          </a:p>
        </p:txBody>
      </p:sp>
      <p:grpSp>
        <p:nvGrpSpPr>
          <p:cNvPr id="13" name="Group 12">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14" name="Rectangle 13">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4158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E4293-58E5-CDBD-0778-1CF6704821E5}"/>
              </a:ext>
            </a:extLst>
          </p:cNvPr>
          <p:cNvSpPr>
            <a:spLocks noGrp="1"/>
          </p:cNvSpPr>
          <p:nvPr>
            <p:ph type="ctrTitle"/>
          </p:nvPr>
        </p:nvSpPr>
        <p:spPr/>
        <p:txBody>
          <a:bodyPr/>
          <a:lstStyle/>
          <a:p>
            <a:r>
              <a:rPr lang="en-US" dirty="0"/>
              <a:t>How Do We Choose That Threshold Value?</a:t>
            </a:r>
          </a:p>
        </p:txBody>
      </p:sp>
      <p:sp>
        <p:nvSpPr>
          <p:cNvPr id="3" name="Content Placeholder 2">
            <a:extLst>
              <a:ext uri="{FF2B5EF4-FFF2-40B4-BE49-F238E27FC236}">
                <a16:creationId xmlns:a16="http://schemas.microsoft.com/office/drawing/2014/main" id="{624F081C-96BD-E2F9-6B04-5B4ACDB38BF8}"/>
              </a:ext>
            </a:extLst>
          </p:cNvPr>
          <p:cNvSpPr>
            <a:spLocks noGrp="1"/>
          </p:cNvSpPr>
          <p:nvPr>
            <p:ph type="subTitle" idx="1"/>
          </p:nvPr>
        </p:nvSpPr>
        <p:spPr/>
        <p:txBody>
          <a:bodyPr/>
          <a:lstStyle/>
          <a:p>
            <a:r>
              <a:rPr lang="en-US" dirty="0"/>
              <a:t>The Great Sensitivity vs. Specificity Tradeoff</a:t>
            </a:r>
          </a:p>
        </p:txBody>
      </p:sp>
    </p:spTree>
    <p:extLst>
      <p:ext uri="{BB962C8B-B14F-4D97-AF65-F5344CB8AC3E}">
        <p14:creationId xmlns:p14="http://schemas.microsoft.com/office/powerpoint/2010/main" val="3557319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CE16C-A1C8-973B-F2CE-CF2EB462C890}"/>
              </a:ext>
            </a:extLst>
          </p:cNvPr>
          <p:cNvSpPr>
            <a:spLocks noGrp="1"/>
          </p:cNvSpPr>
          <p:nvPr>
            <p:ph type="title"/>
          </p:nvPr>
        </p:nvSpPr>
        <p:spPr/>
        <p:txBody>
          <a:bodyPr/>
          <a:lstStyle/>
          <a:p>
            <a:r>
              <a:rPr lang="en-US" dirty="0"/>
              <a:t>Recap</a:t>
            </a:r>
          </a:p>
        </p:txBody>
      </p:sp>
      <p:sp>
        <p:nvSpPr>
          <p:cNvPr id="5" name="TextBox 4">
            <a:extLst>
              <a:ext uri="{FF2B5EF4-FFF2-40B4-BE49-F238E27FC236}">
                <a16:creationId xmlns:a16="http://schemas.microsoft.com/office/drawing/2014/main" id="{3C09EB97-F761-C98C-77C0-EDAEE9330A07}"/>
              </a:ext>
            </a:extLst>
          </p:cNvPr>
          <p:cNvSpPr txBox="1"/>
          <p:nvPr/>
        </p:nvSpPr>
        <p:spPr>
          <a:xfrm>
            <a:off x="1028700" y="2012389"/>
            <a:ext cx="5595124" cy="5262979"/>
          </a:xfrm>
          <a:prstGeom prst="rect">
            <a:avLst/>
          </a:prstGeom>
          <a:noFill/>
        </p:spPr>
        <p:txBody>
          <a:bodyPr wrap="square">
            <a:spAutoFit/>
          </a:bodyPr>
          <a:lstStyle/>
          <a:p>
            <a:pPr algn="l">
              <a:buFont typeface="Arial" panose="020B0604020202020204" pitchFamily="34" charset="0"/>
              <a:buChar char="•"/>
            </a:pPr>
            <a:r>
              <a:rPr lang="en-US" sz="2400" b="1" i="0" u="sng" dirty="0">
                <a:solidFill>
                  <a:schemeClr val="accent2"/>
                </a:solidFill>
                <a:effectLst/>
                <a:highlight>
                  <a:srgbClr val="FFFFFF"/>
                </a:highlight>
                <a:latin typeface="+mj-lt"/>
              </a:rPr>
              <a:t>True Positive (TP): </a:t>
            </a:r>
            <a:r>
              <a:rPr lang="en-US" sz="2400" b="0" i="0" dirty="0">
                <a:solidFill>
                  <a:srgbClr val="0D0D0D"/>
                </a:solidFill>
                <a:effectLst/>
                <a:highlight>
                  <a:srgbClr val="FFFFFF"/>
                </a:highlight>
                <a:latin typeface="+mj-lt"/>
              </a:rPr>
              <a:t>Instances where the model correctly predicts the positive class.</a:t>
            </a:r>
          </a:p>
          <a:p>
            <a:pPr algn="l"/>
            <a:endParaRPr lang="en-US" sz="2400" b="0" i="0" dirty="0">
              <a:solidFill>
                <a:srgbClr val="0D0D0D"/>
              </a:solidFill>
              <a:effectLst/>
              <a:highlight>
                <a:srgbClr val="FFFFFF"/>
              </a:highlight>
              <a:latin typeface="+mj-lt"/>
            </a:endParaRPr>
          </a:p>
          <a:p>
            <a:pPr algn="l">
              <a:buFont typeface="Arial" panose="020B0604020202020204" pitchFamily="34" charset="0"/>
              <a:buChar char="•"/>
            </a:pPr>
            <a:r>
              <a:rPr lang="en-US" sz="2400" b="1" i="0" u="sng" dirty="0">
                <a:solidFill>
                  <a:schemeClr val="accent2"/>
                </a:solidFill>
                <a:effectLst/>
                <a:highlight>
                  <a:srgbClr val="FFFFFF"/>
                </a:highlight>
                <a:latin typeface="+mj-lt"/>
              </a:rPr>
              <a:t>True Negative (TN): </a:t>
            </a:r>
            <a:r>
              <a:rPr lang="en-US" sz="2400" b="0" i="0" dirty="0">
                <a:solidFill>
                  <a:srgbClr val="0D0D0D"/>
                </a:solidFill>
                <a:effectLst/>
                <a:highlight>
                  <a:srgbClr val="FFFFFF"/>
                </a:highlight>
                <a:latin typeface="+mj-lt"/>
              </a:rPr>
              <a:t>Instances where the model correctly predicts the negative class.</a:t>
            </a:r>
          </a:p>
          <a:p>
            <a:pPr algn="l"/>
            <a:endParaRPr lang="en-US" sz="2400" b="0" i="0" dirty="0">
              <a:solidFill>
                <a:srgbClr val="0D0D0D"/>
              </a:solidFill>
              <a:effectLst/>
              <a:highlight>
                <a:srgbClr val="FFFFFF"/>
              </a:highlight>
              <a:latin typeface="+mj-lt"/>
            </a:endParaRPr>
          </a:p>
          <a:p>
            <a:pPr algn="l">
              <a:buFont typeface="Arial" panose="020B0604020202020204" pitchFamily="34" charset="0"/>
              <a:buChar char="•"/>
            </a:pPr>
            <a:r>
              <a:rPr lang="en-US" sz="2400" b="1" i="0" u="sng" dirty="0">
                <a:solidFill>
                  <a:schemeClr val="accent2"/>
                </a:solidFill>
                <a:effectLst/>
                <a:highlight>
                  <a:srgbClr val="FFFFFF"/>
                </a:highlight>
                <a:latin typeface="+mj-lt"/>
              </a:rPr>
              <a:t>False Positive (FP): </a:t>
            </a:r>
            <a:r>
              <a:rPr lang="en-US" sz="2400" b="0" i="0" dirty="0">
                <a:solidFill>
                  <a:srgbClr val="0D0D0D"/>
                </a:solidFill>
                <a:effectLst/>
                <a:highlight>
                  <a:srgbClr val="FFFFFF"/>
                </a:highlight>
                <a:latin typeface="+mj-lt"/>
              </a:rPr>
              <a:t>Instances where the model incorrectly predicts the positive class (Type I error).</a:t>
            </a:r>
          </a:p>
          <a:p>
            <a:pPr algn="l"/>
            <a:endParaRPr lang="en-US" sz="2400" b="0" i="0" dirty="0">
              <a:solidFill>
                <a:srgbClr val="0D0D0D"/>
              </a:solidFill>
              <a:effectLst/>
              <a:highlight>
                <a:srgbClr val="FFFFFF"/>
              </a:highlight>
              <a:latin typeface="+mj-lt"/>
            </a:endParaRPr>
          </a:p>
          <a:p>
            <a:pPr algn="l">
              <a:buFont typeface="Arial" panose="020B0604020202020204" pitchFamily="34" charset="0"/>
              <a:buChar char="•"/>
            </a:pPr>
            <a:r>
              <a:rPr lang="en-US" sz="2400" b="1" u="sng" dirty="0">
                <a:solidFill>
                  <a:schemeClr val="accent2"/>
                </a:solidFill>
                <a:effectLst/>
                <a:highlight>
                  <a:srgbClr val="FFFFFF"/>
                </a:highlight>
                <a:latin typeface="+mj-lt"/>
              </a:rPr>
              <a:t>False Negative (FN): </a:t>
            </a:r>
            <a:r>
              <a:rPr lang="en-US" sz="2400" b="0" i="0" dirty="0">
                <a:solidFill>
                  <a:srgbClr val="0D0D0D"/>
                </a:solidFill>
                <a:effectLst/>
                <a:highlight>
                  <a:srgbClr val="FFFFFF"/>
                </a:highlight>
                <a:latin typeface="+mj-lt"/>
              </a:rPr>
              <a:t>Instances where the model incorrectly predicts the negative class (Type II error).</a:t>
            </a:r>
          </a:p>
          <a:p>
            <a:pPr algn="l"/>
            <a:endParaRPr lang="en-US" sz="2400" b="0" i="0" dirty="0">
              <a:solidFill>
                <a:srgbClr val="0D0D0D"/>
              </a:solidFill>
              <a:effectLst/>
              <a:highlight>
                <a:srgbClr val="FFFFFF"/>
              </a:highlight>
              <a:latin typeface="+mj-lt"/>
            </a:endParaRPr>
          </a:p>
        </p:txBody>
      </p:sp>
      <p:pic>
        <p:nvPicPr>
          <p:cNvPr id="1026" name="Picture 2">
            <a:extLst>
              <a:ext uri="{FF2B5EF4-FFF2-40B4-BE49-F238E27FC236}">
                <a16:creationId xmlns:a16="http://schemas.microsoft.com/office/drawing/2014/main" id="{61F7AEDA-72EF-3F11-E5C3-6F8CA9B54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8612" y="2520177"/>
            <a:ext cx="5094218" cy="2720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7814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3363F-E5A1-FA5D-54F9-E7A4212FC03B}"/>
              </a:ext>
            </a:extLst>
          </p:cNvPr>
          <p:cNvSpPr>
            <a:spLocks noGrp="1"/>
          </p:cNvSpPr>
          <p:nvPr>
            <p:ph type="title"/>
          </p:nvPr>
        </p:nvSpPr>
        <p:spPr/>
        <p:txBody>
          <a:bodyPr/>
          <a:lstStyle/>
          <a:p>
            <a:r>
              <a:rPr lang="en-US" dirty="0">
                <a:highlight>
                  <a:srgbClr val="FFFF00"/>
                </a:highlight>
              </a:rPr>
              <a:t>Specificity</a:t>
            </a:r>
          </a:p>
        </p:txBody>
      </p:sp>
      <p:sp>
        <p:nvSpPr>
          <p:cNvPr id="3" name="Content Placeholder 2">
            <a:extLst>
              <a:ext uri="{FF2B5EF4-FFF2-40B4-BE49-F238E27FC236}">
                <a16:creationId xmlns:a16="http://schemas.microsoft.com/office/drawing/2014/main" id="{372BAF64-E478-AE50-5CD0-87195FB36EB9}"/>
              </a:ext>
            </a:extLst>
          </p:cNvPr>
          <p:cNvSpPr>
            <a:spLocks noGrp="1"/>
          </p:cNvSpPr>
          <p:nvPr>
            <p:ph idx="1"/>
          </p:nvPr>
        </p:nvSpPr>
        <p:spPr>
          <a:xfrm>
            <a:off x="1028700" y="2161903"/>
            <a:ext cx="10134600" cy="2291006"/>
          </a:xfrm>
        </p:spPr>
        <p:txBody>
          <a:bodyPr/>
          <a:lstStyle/>
          <a:p>
            <a:r>
              <a:rPr lang="en-US" b="1" u="sng" dirty="0">
                <a:solidFill>
                  <a:schemeClr val="accent2"/>
                </a:solidFill>
                <a:highlight>
                  <a:srgbClr val="FFFFFF"/>
                </a:highlight>
                <a:latin typeface="+mj-lt"/>
              </a:rPr>
              <a:t>The</a:t>
            </a:r>
            <a:r>
              <a:rPr lang="en-US" b="1" u="sng" dirty="0">
                <a:solidFill>
                  <a:schemeClr val="accent2"/>
                </a:solidFill>
                <a:highlight>
                  <a:srgbClr val="FFFFFF"/>
                </a:highlight>
                <a:latin typeface="Söhne"/>
              </a:rPr>
              <a:t> </a:t>
            </a:r>
            <a:r>
              <a:rPr lang="en-US" b="1" i="0" u="sng" dirty="0">
                <a:solidFill>
                  <a:schemeClr val="accent2"/>
                </a:solidFill>
                <a:effectLst/>
                <a:highlight>
                  <a:srgbClr val="FFFFFF"/>
                </a:highlight>
                <a:latin typeface="+mj-lt"/>
              </a:rPr>
              <a:t>ability of a diagnostic test to </a:t>
            </a:r>
            <a:r>
              <a:rPr lang="en-US" b="1" i="0" u="sng" dirty="0">
                <a:solidFill>
                  <a:schemeClr val="accent2"/>
                </a:solidFill>
                <a:effectLst/>
                <a:highlight>
                  <a:srgbClr val="FFFF00"/>
                </a:highlight>
                <a:latin typeface="+mj-lt"/>
              </a:rPr>
              <a:t>correctly identify true negatives</a:t>
            </a:r>
            <a:r>
              <a:rPr lang="en-US" b="0" i="0" dirty="0">
                <a:solidFill>
                  <a:srgbClr val="0D0D0D"/>
                </a:solidFill>
                <a:effectLst/>
                <a:highlight>
                  <a:srgbClr val="FFFF00"/>
                </a:highlight>
                <a:latin typeface="+mj-lt"/>
              </a:rPr>
              <a:t>. </a:t>
            </a:r>
          </a:p>
          <a:p>
            <a:r>
              <a:rPr lang="en-US" b="0" i="0" dirty="0">
                <a:solidFill>
                  <a:srgbClr val="0D0D0D"/>
                </a:solidFill>
                <a:effectLst/>
                <a:highlight>
                  <a:srgbClr val="FFFFFF"/>
                </a:highlight>
                <a:latin typeface="+mj-lt"/>
              </a:rPr>
              <a:t>In the context of logistic regression and classification tasks, specificity measures the </a:t>
            </a:r>
            <a:r>
              <a:rPr lang="en-US" b="0" i="0" dirty="0">
                <a:solidFill>
                  <a:schemeClr val="accent2"/>
                </a:solidFill>
                <a:effectLst/>
                <a:highlight>
                  <a:srgbClr val="FFFF00"/>
                </a:highlight>
                <a:latin typeface="+mj-lt"/>
              </a:rPr>
              <a:t>proportion of actual negative cases that the model correctly predicts as negative. </a:t>
            </a:r>
          </a:p>
          <a:p>
            <a:r>
              <a:rPr lang="en-US" b="0" i="0" dirty="0">
                <a:solidFill>
                  <a:srgbClr val="0D0D0D"/>
                </a:solidFill>
                <a:effectLst/>
                <a:highlight>
                  <a:srgbClr val="FFFFFF"/>
                </a:highlight>
                <a:latin typeface="+mj-lt"/>
              </a:rPr>
              <a:t>A high specificity indicates that the model has a </a:t>
            </a:r>
            <a:r>
              <a:rPr lang="en-US" b="0" i="0" dirty="0">
                <a:solidFill>
                  <a:schemeClr val="accent2"/>
                </a:solidFill>
                <a:effectLst/>
                <a:highlight>
                  <a:srgbClr val="FFFFFF"/>
                </a:highlight>
                <a:latin typeface="+mj-lt"/>
              </a:rPr>
              <a:t>low rate of false positives, meaning it </a:t>
            </a:r>
            <a:r>
              <a:rPr lang="en-US" b="0" i="0" dirty="0">
                <a:solidFill>
                  <a:schemeClr val="accent2"/>
                </a:solidFill>
                <a:effectLst/>
                <a:highlight>
                  <a:srgbClr val="FFFF00"/>
                </a:highlight>
                <a:latin typeface="+mj-lt"/>
              </a:rPr>
              <a:t>accurately identifies individuals who do not belong to the positive class.</a:t>
            </a:r>
            <a:endParaRPr lang="en-US" dirty="0">
              <a:solidFill>
                <a:schemeClr val="accent2"/>
              </a:solidFill>
              <a:highlight>
                <a:srgbClr val="FFFF00"/>
              </a:highlight>
              <a:latin typeface="+mj-lt"/>
            </a:endParaRPr>
          </a:p>
        </p:txBody>
      </p:sp>
      <p:pic>
        <p:nvPicPr>
          <p:cNvPr id="5" name="Picture 4" descr="Young student wearing facemask">
            <a:extLst>
              <a:ext uri="{FF2B5EF4-FFF2-40B4-BE49-F238E27FC236}">
                <a16:creationId xmlns:a16="http://schemas.microsoft.com/office/drawing/2014/main" id="{2187B994-AB4C-0575-E112-BF603EB7D0F8}"/>
              </a:ext>
            </a:extLst>
          </p:cNvPr>
          <p:cNvPicPr>
            <a:picLocks noChangeAspect="1"/>
          </p:cNvPicPr>
          <p:nvPr/>
        </p:nvPicPr>
        <p:blipFill>
          <a:blip r:embed="rId2"/>
          <a:stretch>
            <a:fillRect/>
          </a:stretch>
        </p:blipFill>
        <p:spPr>
          <a:xfrm>
            <a:off x="1028700" y="4754878"/>
            <a:ext cx="2740412" cy="1827850"/>
          </a:xfrm>
          <a:prstGeom prst="rect">
            <a:avLst/>
          </a:prstGeom>
        </p:spPr>
      </p:pic>
      <p:sp>
        <p:nvSpPr>
          <p:cNvPr id="6" name="TextBox 5">
            <a:extLst>
              <a:ext uri="{FF2B5EF4-FFF2-40B4-BE49-F238E27FC236}">
                <a16:creationId xmlns:a16="http://schemas.microsoft.com/office/drawing/2014/main" id="{409F46EA-29CD-7984-B195-5C68C1851813}"/>
              </a:ext>
            </a:extLst>
          </p:cNvPr>
          <p:cNvSpPr txBox="1"/>
          <p:nvPr/>
        </p:nvSpPr>
        <p:spPr>
          <a:xfrm>
            <a:off x="3864362" y="4656772"/>
            <a:ext cx="6542315" cy="2031325"/>
          </a:xfrm>
          <a:prstGeom prst="rect">
            <a:avLst/>
          </a:prstGeom>
          <a:noFill/>
        </p:spPr>
        <p:txBody>
          <a:bodyPr wrap="square" rtlCol="0">
            <a:spAutoFit/>
          </a:bodyPr>
          <a:lstStyle/>
          <a:p>
            <a:r>
              <a:rPr lang="en-US" dirty="0"/>
              <a:t>This is Rudolph. He doesn’t really have covid. He has sniffles though. His parents desperately want him to go to school, but they also don’t want to be THOSE parents who get the rest of the class sick. </a:t>
            </a:r>
          </a:p>
          <a:p>
            <a:endParaRPr lang="en-US" dirty="0"/>
          </a:p>
          <a:p>
            <a:r>
              <a:rPr lang="en-US" dirty="0"/>
              <a:t>Therefore, the last thing they want is a FALSE POSITIVE.</a:t>
            </a:r>
          </a:p>
          <a:p>
            <a:endParaRPr lang="en-US" dirty="0"/>
          </a:p>
          <a:p>
            <a:r>
              <a:rPr lang="en-US" dirty="0"/>
              <a:t>They opt for a test with high </a:t>
            </a:r>
            <a:r>
              <a:rPr lang="en-US" dirty="0">
                <a:solidFill>
                  <a:schemeClr val="accent2"/>
                </a:solidFill>
              </a:rPr>
              <a:t>Specificity</a:t>
            </a:r>
            <a:r>
              <a:rPr lang="en-US" dirty="0"/>
              <a:t>.</a:t>
            </a:r>
            <a:endParaRPr lang="en-US" dirty="0">
              <a:solidFill>
                <a:schemeClr val="accent2"/>
              </a:solidFill>
            </a:endParaRPr>
          </a:p>
        </p:txBody>
      </p:sp>
    </p:spTree>
    <p:extLst>
      <p:ext uri="{BB962C8B-B14F-4D97-AF65-F5344CB8AC3E}">
        <p14:creationId xmlns:p14="http://schemas.microsoft.com/office/powerpoint/2010/main" val="191022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E955F-B4B6-F746-6B8E-41D7E8DCF01A}"/>
              </a:ext>
            </a:extLst>
          </p:cNvPr>
          <p:cNvSpPr>
            <a:spLocks noGrp="1"/>
          </p:cNvSpPr>
          <p:nvPr>
            <p:ph type="title"/>
          </p:nvPr>
        </p:nvSpPr>
        <p:spPr/>
        <p:txBody>
          <a:bodyPr/>
          <a:lstStyle/>
          <a:p>
            <a:r>
              <a:rPr lang="en-US" dirty="0"/>
              <a:t>Specificity</a:t>
            </a:r>
          </a:p>
        </p:txBody>
      </p:sp>
      <p:sp>
        <p:nvSpPr>
          <p:cNvPr id="3" name="Content Placeholder 2">
            <a:extLst>
              <a:ext uri="{FF2B5EF4-FFF2-40B4-BE49-F238E27FC236}">
                <a16:creationId xmlns:a16="http://schemas.microsoft.com/office/drawing/2014/main" id="{9F19B32C-0CD2-DFB0-B992-74D6F1C5F0AA}"/>
              </a:ext>
            </a:extLst>
          </p:cNvPr>
          <p:cNvSpPr>
            <a:spLocks noGrp="1"/>
          </p:cNvSpPr>
          <p:nvPr>
            <p:ph idx="1"/>
          </p:nvPr>
        </p:nvSpPr>
        <p:spPr/>
        <p:txBody>
          <a:bodyPr/>
          <a:lstStyle/>
          <a:p>
            <a:r>
              <a:rPr lang="en-US" dirty="0">
                <a:highlight>
                  <a:srgbClr val="FFFF00"/>
                </a:highlight>
              </a:rPr>
              <a:t>“true negative rate”</a:t>
            </a:r>
          </a:p>
          <a:p>
            <a:r>
              <a:rPr lang="en-US" dirty="0">
                <a:highlight>
                  <a:srgbClr val="FFFF00"/>
                </a:highlight>
              </a:rPr>
              <a:t>TN\N = TN\TN+FP</a:t>
            </a:r>
          </a:p>
        </p:txBody>
      </p:sp>
      <p:pic>
        <p:nvPicPr>
          <p:cNvPr id="4" name="Picture 2">
            <a:extLst>
              <a:ext uri="{FF2B5EF4-FFF2-40B4-BE49-F238E27FC236}">
                <a16:creationId xmlns:a16="http://schemas.microsoft.com/office/drawing/2014/main" id="{0A9F0735-7192-762E-8A6D-89A152CD97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5044" y="1756317"/>
            <a:ext cx="6263385" cy="33453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1769887-04A6-1D4C-CB6F-277F1EC7070C}"/>
              </a:ext>
            </a:extLst>
          </p:cNvPr>
          <p:cNvSpPr/>
          <p:nvPr/>
        </p:nvSpPr>
        <p:spPr>
          <a:xfrm>
            <a:off x="6096000" y="3543300"/>
            <a:ext cx="2790825" cy="585788"/>
          </a:xfrm>
          <a:prstGeom prst="rect">
            <a:avLst/>
          </a:prstGeom>
          <a:no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2860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A741A-F8B0-7B26-BD04-D04D1115B8F3}"/>
              </a:ext>
            </a:extLst>
          </p:cNvPr>
          <p:cNvSpPr>
            <a:spLocks noGrp="1"/>
          </p:cNvSpPr>
          <p:nvPr>
            <p:ph type="title"/>
          </p:nvPr>
        </p:nvSpPr>
        <p:spPr/>
        <p:txBody>
          <a:bodyPr/>
          <a:lstStyle/>
          <a:p>
            <a:r>
              <a:rPr lang="en-US" dirty="0">
                <a:highlight>
                  <a:srgbClr val="FFFF00"/>
                </a:highlight>
              </a:rPr>
              <a:t>Sensitivity</a:t>
            </a:r>
            <a:r>
              <a:rPr lang="en-US" dirty="0"/>
              <a:t> (Recall)</a:t>
            </a:r>
          </a:p>
        </p:txBody>
      </p:sp>
      <p:sp>
        <p:nvSpPr>
          <p:cNvPr id="3" name="Content Placeholder 2">
            <a:extLst>
              <a:ext uri="{FF2B5EF4-FFF2-40B4-BE49-F238E27FC236}">
                <a16:creationId xmlns:a16="http://schemas.microsoft.com/office/drawing/2014/main" id="{D104AFEB-4B00-B69A-3748-1518272D0923}"/>
              </a:ext>
            </a:extLst>
          </p:cNvPr>
          <p:cNvSpPr>
            <a:spLocks noGrp="1"/>
          </p:cNvSpPr>
          <p:nvPr>
            <p:ph idx="1"/>
          </p:nvPr>
        </p:nvSpPr>
        <p:spPr>
          <a:xfrm>
            <a:off x="1028700" y="2161903"/>
            <a:ext cx="10134600" cy="2238647"/>
          </a:xfrm>
        </p:spPr>
        <p:txBody>
          <a:bodyPr/>
          <a:lstStyle/>
          <a:p>
            <a:r>
              <a:rPr lang="en-US" b="1" i="0" u="sng" dirty="0">
                <a:solidFill>
                  <a:schemeClr val="accent2"/>
                </a:solidFill>
                <a:effectLst/>
                <a:latin typeface="+mj-lt"/>
              </a:rPr>
              <a:t>The ability of a diagnostic test to </a:t>
            </a:r>
            <a:r>
              <a:rPr lang="en-US" b="1" i="0" u="sng" dirty="0">
                <a:solidFill>
                  <a:schemeClr val="accent2"/>
                </a:solidFill>
                <a:effectLst/>
                <a:highlight>
                  <a:srgbClr val="FFFF00"/>
                </a:highlight>
                <a:latin typeface="+mj-lt"/>
              </a:rPr>
              <a:t>correctly identify true positives</a:t>
            </a:r>
            <a:r>
              <a:rPr lang="en-US" b="0" i="0" dirty="0">
                <a:solidFill>
                  <a:schemeClr val="tx1"/>
                </a:solidFill>
                <a:effectLst/>
                <a:highlight>
                  <a:srgbClr val="FFFF00"/>
                </a:highlight>
                <a:latin typeface="+mj-lt"/>
              </a:rPr>
              <a:t>. </a:t>
            </a:r>
            <a:endParaRPr lang="en-US" dirty="0">
              <a:solidFill>
                <a:schemeClr val="tx1"/>
              </a:solidFill>
              <a:highlight>
                <a:srgbClr val="FFFF00"/>
              </a:highlight>
              <a:latin typeface="+mj-lt"/>
            </a:endParaRPr>
          </a:p>
          <a:p>
            <a:r>
              <a:rPr lang="en-US" dirty="0">
                <a:solidFill>
                  <a:schemeClr val="tx1"/>
                </a:solidFill>
                <a:latin typeface="+mj-lt"/>
              </a:rPr>
              <a:t>I</a:t>
            </a:r>
            <a:r>
              <a:rPr lang="en-US" b="0" i="0" dirty="0">
                <a:solidFill>
                  <a:schemeClr val="tx1"/>
                </a:solidFill>
                <a:effectLst/>
                <a:latin typeface="+mj-lt"/>
              </a:rPr>
              <a:t>n logistic regression, sensitivity represents the </a:t>
            </a:r>
            <a:r>
              <a:rPr lang="en-US" b="0" i="0" dirty="0">
                <a:solidFill>
                  <a:schemeClr val="tx1"/>
                </a:solidFill>
                <a:effectLst/>
                <a:highlight>
                  <a:srgbClr val="FFFF00"/>
                </a:highlight>
                <a:latin typeface="+mj-lt"/>
              </a:rPr>
              <a:t>proportion of actual positive cases that the model correctly predicts as positive. </a:t>
            </a:r>
            <a:endParaRPr lang="en-US" dirty="0">
              <a:solidFill>
                <a:schemeClr val="tx1"/>
              </a:solidFill>
              <a:highlight>
                <a:srgbClr val="FFFF00"/>
              </a:highlight>
              <a:latin typeface="+mj-lt"/>
            </a:endParaRPr>
          </a:p>
          <a:p>
            <a:r>
              <a:rPr lang="en-US" b="0" i="0" dirty="0">
                <a:solidFill>
                  <a:schemeClr val="accent2"/>
                </a:solidFill>
                <a:effectLst/>
                <a:latin typeface="+mj-lt"/>
              </a:rPr>
              <a:t>A high sensitivity indicates that the model has a low rate of false negatives</a:t>
            </a:r>
            <a:r>
              <a:rPr lang="en-US" b="0" i="0" dirty="0">
                <a:solidFill>
                  <a:schemeClr val="tx1"/>
                </a:solidFill>
                <a:effectLst/>
                <a:latin typeface="+mj-lt"/>
              </a:rPr>
              <a:t>, </a:t>
            </a:r>
            <a:r>
              <a:rPr lang="en-US" b="0" i="0" dirty="0">
                <a:solidFill>
                  <a:schemeClr val="accent2"/>
                </a:solidFill>
                <a:effectLst/>
                <a:latin typeface="+mj-lt"/>
              </a:rPr>
              <a:t>meaning it </a:t>
            </a:r>
            <a:r>
              <a:rPr lang="en-US" b="0" i="0" dirty="0">
                <a:solidFill>
                  <a:schemeClr val="accent2"/>
                </a:solidFill>
                <a:effectLst/>
                <a:highlight>
                  <a:srgbClr val="FFFF00"/>
                </a:highlight>
                <a:latin typeface="+mj-lt"/>
              </a:rPr>
              <a:t>accurately identifies individuals who belong to the positive class.</a:t>
            </a:r>
            <a:endParaRPr lang="en-US" dirty="0">
              <a:solidFill>
                <a:schemeClr val="accent2"/>
              </a:solidFill>
              <a:highlight>
                <a:srgbClr val="FFFF00"/>
              </a:highlight>
              <a:latin typeface="+mj-lt"/>
            </a:endParaRPr>
          </a:p>
        </p:txBody>
      </p:sp>
      <p:pic>
        <p:nvPicPr>
          <p:cNvPr id="5" name="Picture 4" descr="Virus">
            <a:extLst>
              <a:ext uri="{FF2B5EF4-FFF2-40B4-BE49-F238E27FC236}">
                <a16:creationId xmlns:a16="http://schemas.microsoft.com/office/drawing/2014/main" id="{BF102810-D31E-BC78-CD9B-7AA6EF775DF5}"/>
              </a:ext>
            </a:extLst>
          </p:cNvPr>
          <p:cNvPicPr>
            <a:picLocks noChangeAspect="1"/>
          </p:cNvPicPr>
          <p:nvPr/>
        </p:nvPicPr>
        <p:blipFill>
          <a:blip r:embed="rId2"/>
          <a:stretch>
            <a:fillRect/>
          </a:stretch>
        </p:blipFill>
        <p:spPr>
          <a:xfrm>
            <a:off x="1028700" y="4619352"/>
            <a:ext cx="1706137" cy="1706137"/>
          </a:xfrm>
          <a:prstGeom prst="rect">
            <a:avLst/>
          </a:prstGeom>
        </p:spPr>
      </p:pic>
      <p:sp>
        <p:nvSpPr>
          <p:cNvPr id="6" name="TextBox 5">
            <a:extLst>
              <a:ext uri="{FF2B5EF4-FFF2-40B4-BE49-F238E27FC236}">
                <a16:creationId xmlns:a16="http://schemas.microsoft.com/office/drawing/2014/main" id="{A7D45A01-69C0-C9F9-7C07-7A5365CE6981}"/>
              </a:ext>
            </a:extLst>
          </p:cNvPr>
          <p:cNvSpPr txBox="1"/>
          <p:nvPr/>
        </p:nvSpPr>
        <p:spPr>
          <a:xfrm>
            <a:off x="3039172" y="4456757"/>
            <a:ext cx="8401979" cy="2308324"/>
          </a:xfrm>
          <a:prstGeom prst="rect">
            <a:avLst/>
          </a:prstGeom>
          <a:noFill/>
        </p:spPr>
        <p:txBody>
          <a:bodyPr wrap="square" rtlCol="0">
            <a:spAutoFit/>
          </a:bodyPr>
          <a:lstStyle/>
          <a:p>
            <a:r>
              <a:rPr lang="en-US" dirty="0"/>
              <a:t>This is a new rate, super deadly and contagious virus. Only a very few people have the disease so far. We must find those 4 people and quarantine them. We are willing to sacrifice some false positives and make some folks quarantine who don’t have to.</a:t>
            </a:r>
          </a:p>
          <a:p>
            <a:endParaRPr lang="en-US" dirty="0"/>
          </a:p>
          <a:p>
            <a:r>
              <a:rPr lang="en-US" dirty="0"/>
              <a:t>Therefore, the last thing we want is a FALSE NEGATIVE. The virus gets away and we all have to go back to zoom classes!!</a:t>
            </a:r>
          </a:p>
          <a:p>
            <a:endParaRPr lang="en-US" dirty="0"/>
          </a:p>
          <a:p>
            <a:r>
              <a:rPr lang="en-US" dirty="0"/>
              <a:t>We opt for a test with high </a:t>
            </a:r>
            <a:r>
              <a:rPr lang="en-US" dirty="0">
                <a:solidFill>
                  <a:schemeClr val="accent2"/>
                </a:solidFill>
              </a:rPr>
              <a:t>Sensitivity</a:t>
            </a:r>
            <a:r>
              <a:rPr lang="en-US" dirty="0"/>
              <a:t>.</a:t>
            </a:r>
            <a:endParaRPr lang="en-US" dirty="0">
              <a:solidFill>
                <a:schemeClr val="accent2"/>
              </a:solidFill>
            </a:endParaRPr>
          </a:p>
        </p:txBody>
      </p:sp>
    </p:spTree>
    <p:extLst>
      <p:ext uri="{BB962C8B-B14F-4D97-AF65-F5344CB8AC3E}">
        <p14:creationId xmlns:p14="http://schemas.microsoft.com/office/powerpoint/2010/main" val="3708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42ED5-0CF5-C525-02E6-F09D9ACFCE0D}"/>
              </a:ext>
            </a:extLst>
          </p:cNvPr>
          <p:cNvSpPr>
            <a:spLocks noGrp="1"/>
          </p:cNvSpPr>
          <p:nvPr>
            <p:ph type="title"/>
          </p:nvPr>
        </p:nvSpPr>
        <p:spPr/>
        <p:txBody>
          <a:bodyPr/>
          <a:lstStyle/>
          <a:p>
            <a:r>
              <a:rPr lang="en-US" dirty="0"/>
              <a:t>Sensitivity</a:t>
            </a:r>
          </a:p>
        </p:txBody>
      </p:sp>
      <p:sp>
        <p:nvSpPr>
          <p:cNvPr id="3" name="Content Placeholder 2">
            <a:extLst>
              <a:ext uri="{FF2B5EF4-FFF2-40B4-BE49-F238E27FC236}">
                <a16:creationId xmlns:a16="http://schemas.microsoft.com/office/drawing/2014/main" id="{D3B6337A-4497-B9B2-E930-66E0B6395886}"/>
              </a:ext>
            </a:extLst>
          </p:cNvPr>
          <p:cNvSpPr>
            <a:spLocks noGrp="1"/>
          </p:cNvSpPr>
          <p:nvPr>
            <p:ph idx="1"/>
          </p:nvPr>
        </p:nvSpPr>
        <p:spPr>
          <a:xfrm>
            <a:off x="1028700" y="2161903"/>
            <a:ext cx="4400550" cy="3969342"/>
          </a:xfrm>
        </p:spPr>
        <p:txBody>
          <a:bodyPr/>
          <a:lstStyle/>
          <a:p>
            <a:r>
              <a:rPr lang="en-US" b="1" dirty="0">
                <a:solidFill>
                  <a:schemeClr val="accent2"/>
                </a:solidFill>
              </a:rPr>
              <a:t>Fraction of actual positives predicted to be positive.</a:t>
            </a:r>
          </a:p>
          <a:p>
            <a:r>
              <a:rPr lang="en-US" dirty="0">
                <a:highlight>
                  <a:srgbClr val="FFFF00"/>
                </a:highlight>
              </a:rPr>
              <a:t>TP\TP+FN</a:t>
            </a:r>
          </a:p>
        </p:txBody>
      </p:sp>
      <p:pic>
        <p:nvPicPr>
          <p:cNvPr id="4" name="Picture 2">
            <a:extLst>
              <a:ext uri="{FF2B5EF4-FFF2-40B4-BE49-F238E27FC236}">
                <a16:creationId xmlns:a16="http://schemas.microsoft.com/office/drawing/2014/main" id="{0AEB898D-ACC9-4EBD-F598-A4ED92411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619" y="2270667"/>
            <a:ext cx="6263385" cy="334536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2B245E63-D7F7-4554-E65A-7462D49C8C60}"/>
              </a:ext>
            </a:extLst>
          </p:cNvPr>
          <p:cNvSpPr/>
          <p:nvPr/>
        </p:nvSpPr>
        <p:spPr>
          <a:xfrm>
            <a:off x="7315200" y="3429000"/>
            <a:ext cx="2743200" cy="585788"/>
          </a:xfrm>
          <a:prstGeom prst="rect">
            <a:avLst/>
          </a:prstGeom>
          <a:no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8399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2842A-5EBC-7571-4829-62122F786EB2}"/>
              </a:ext>
            </a:extLst>
          </p:cNvPr>
          <p:cNvSpPr>
            <a:spLocks noGrp="1"/>
          </p:cNvSpPr>
          <p:nvPr>
            <p:ph type="title"/>
          </p:nvPr>
        </p:nvSpPr>
        <p:spPr/>
        <p:txBody>
          <a:bodyPr/>
          <a:lstStyle/>
          <a:p>
            <a:r>
              <a:rPr lang="en-US" dirty="0">
                <a:highlight>
                  <a:srgbClr val="FFFF00"/>
                </a:highlight>
              </a:rPr>
              <a:t>Precision</a:t>
            </a:r>
          </a:p>
        </p:txBody>
      </p:sp>
      <p:sp>
        <p:nvSpPr>
          <p:cNvPr id="3" name="Content Placeholder 2">
            <a:extLst>
              <a:ext uri="{FF2B5EF4-FFF2-40B4-BE49-F238E27FC236}">
                <a16:creationId xmlns:a16="http://schemas.microsoft.com/office/drawing/2014/main" id="{5EDD993F-70D6-8CCA-C39A-B120BD098D61}"/>
              </a:ext>
            </a:extLst>
          </p:cNvPr>
          <p:cNvSpPr>
            <a:spLocks noGrp="1"/>
          </p:cNvSpPr>
          <p:nvPr>
            <p:ph idx="1"/>
          </p:nvPr>
        </p:nvSpPr>
        <p:spPr/>
        <p:txBody>
          <a:bodyPr/>
          <a:lstStyle/>
          <a:p>
            <a:r>
              <a:rPr lang="en-US" b="1" dirty="0">
                <a:solidFill>
                  <a:schemeClr val="accent2"/>
                </a:solidFill>
              </a:rPr>
              <a:t>Precision measures the </a:t>
            </a:r>
            <a:r>
              <a:rPr lang="en-US" b="1" dirty="0">
                <a:solidFill>
                  <a:schemeClr val="accent2"/>
                </a:solidFill>
                <a:highlight>
                  <a:srgbClr val="FFFF00"/>
                </a:highlight>
              </a:rPr>
              <a:t>proportion of true positive cases out of all instances that are predicted as positive</a:t>
            </a:r>
            <a:r>
              <a:rPr lang="en-US" b="1" dirty="0">
                <a:solidFill>
                  <a:schemeClr val="accent2"/>
                </a:solidFill>
              </a:rPr>
              <a:t> by the classification model. </a:t>
            </a:r>
          </a:p>
          <a:p>
            <a:endParaRPr lang="en-US" dirty="0"/>
          </a:p>
          <a:p>
            <a:r>
              <a:rPr lang="en-US" dirty="0"/>
              <a:t>It calculates the accuracy of the model's positive predictions, indicating how confident we can be that a positive prediction is indeed correct. </a:t>
            </a:r>
          </a:p>
          <a:p>
            <a:endParaRPr lang="en-US" dirty="0"/>
          </a:p>
          <a:p>
            <a:r>
              <a:rPr lang="en-US" dirty="0"/>
              <a:t>Precision is calculated as </a:t>
            </a:r>
            <a:r>
              <a:rPr lang="en-US" dirty="0">
                <a:highlight>
                  <a:srgbClr val="FFFF00"/>
                </a:highlight>
              </a:rPr>
              <a:t>TP\TP + FP</a:t>
            </a:r>
          </a:p>
        </p:txBody>
      </p:sp>
    </p:spTree>
    <p:extLst>
      <p:ext uri="{BB962C8B-B14F-4D97-AF65-F5344CB8AC3E}">
        <p14:creationId xmlns:p14="http://schemas.microsoft.com/office/powerpoint/2010/main" val="18430778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7996524-47E1-8EE2-8D1A-CF426B9D3301}"/>
              </a:ext>
            </a:extLst>
          </p:cNvPr>
          <p:cNvSpPr>
            <a:spLocks noGrp="1"/>
          </p:cNvSpPr>
          <p:nvPr>
            <p:ph idx="1"/>
          </p:nvPr>
        </p:nvSpPr>
        <p:spPr/>
        <p:txBody>
          <a:bodyPr/>
          <a:lstStyle/>
          <a:p>
            <a:r>
              <a:rPr lang="en-US" b="1" dirty="0">
                <a:solidFill>
                  <a:schemeClr val="accent2"/>
                </a:solidFill>
              </a:rPr>
              <a:t>Scenario: Email Spam Detection</a:t>
            </a:r>
          </a:p>
          <a:p>
            <a:r>
              <a:rPr lang="en-US" dirty="0"/>
              <a:t>Imagine you are developing a spam detection system for an email service provider. The goal is to classify incoming emails as either spam or non-spam (ham).</a:t>
            </a:r>
          </a:p>
          <a:p>
            <a:r>
              <a:rPr lang="en-US" b="1" dirty="0">
                <a:solidFill>
                  <a:schemeClr val="accent2"/>
                </a:solidFill>
              </a:rPr>
              <a:t>Sensitivity (Recall): </a:t>
            </a:r>
            <a:r>
              <a:rPr lang="en-US" dirty="0"/>
              <a:t>Sensitivity, also known as recall, measures the ability of the model to correctly identify spam emails out of all actual spam emails in the dataset.</a:t>
            </a:r>
          </a:p>
          <a:p>
            <a:r>
              <a:rPr lang="en-US" dirty="0"/>
              <a:t>Suppose your spam detection model </a:t>
            </a:r>
            <a:r>
              <a:rPr lang="en-US" dirty="0">
                <a:solidFill>
                  <a:schemeClr val="accent2"/>
                </a:solidFill>
              </a:rPr>
              <a:t>correctly identifies 90 out of 100 spam emails in the dataset (true positives) but misses 10 spam emails (false negatives).</a:t>
            </a:r>
          </a:p>
          <a:p>
            <a:r>
              <a:rPr lang="en-US" dirty="0">
                <a:solidFill>
                  <a:schemeClr val="accent2"/>
                </a:solidFill>
              </a:rPr>
              <a:t>Sensitivity = TP\TP+FN = 90\90+10 = 0.90</a:t>
            </a:r>
          </a:p>
          <a:p>
            <a:endParaRPr lang="en-US" dirty="0"/>
          </a:p>
        </p:txBody>
      </p:sp>
      <p:sp>
        <p:nvSpPr>
          <p:cNvPr id="7" name="Title 6">
            <a:extLst>
              <a:ext uri="{FF2B5EF4-FFF2-40B4-BE49-F238E27FC236}">
                <a16:creationId xmlns:a16="http://schemas.microsoft.com/office/drawing/2014/main" id="{8549D05A-4F3A-D3F6-4944-8DF45947E45C}"/>
              </a:ext>
            </a:extLst>
          </p:cNvPr>
          <p:cNvSpPr>
            <a:spLocks noGrp="1"/>
          </p:cNvSpPr>
          <p:nvPr>
            <p:ph type="title"/>
          </p:nvPr>
        </p:nvSpPr>
        <p:spPr/>
        <p:txBody>
          <a:bodyPr/>
          <a:lstStyle/>
          <a:p>
            <a:r>
              <a:rPr lang="en-US" dirty="0"/>
              <a:t>Example</a:t>
            </a:r>
          </a:p>
        </p:txBody>
      </p:sp>
      <p:sp>
        <p:nvSpPr>
          <p:cNvPr id="9" name="TextBox 8">
            <a:extLst>
              <a:ext uri="{FF2B5EF4-FFF2-40B4-BE49-F238E27FC236}">
                <a16:creationId xmlns:a16="http://schemas.microsoft.com/office/drawing/2014/main" id="{D3591D1F-AC0E-50C9-DCA2-944E4F7102E3}"/>
              </a:ext>
            </a:extLst>
          </p:cNvPr>
          <p:cNvSpPr txBox="1"/>
          <p:nvPr/>
        </p:nvSpPr>
        <p:spPr>
          <a:xfrm>
            <a:off x="1028700" y="5669580"/>
            <a:ext cx="6100762" cy="923330"/>
          </a:xfrm>
          <a:prstGeom prst="rect">
            <a:avLst/>
          </a:prstGeom>
          <a:noFill/>
        </p:spPr>
        <p:txBody>
          <a:bodyPr wrap="square">
            <a:spAutoFit/>
          </a:bodyPr>
          <a:lstStyle/>
          <a:p>
            <a:r>
              <a:rPr lang="en-US" dirty="0">
                <a:solidFill>
                  <a:srgbClr val="00B050"/>
                </a:solidFill>
              </a:rPr>
              <a:t>Interpretation: The sensitivity of your spam detection model is 0.9, indicating that it correctly identifies 90% of all actual spam emails.</a:t>
            </a:r>
          </a:p>
        </p:txBody>
      </p:sp>
    </p:spTree>
    <p:extLst>
      <p:ext uri="{BB962C8B-B14F-4D97-AF65-F5344CB8AC3E}">
        <p14:creationId xmlns:p14="http://schemas.microsoft.com/office/powerpoint/2010/main" val="2044340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1F9F7-688F-5642-F728-CF3191EC03C0}"/>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0B371F42-4026-5FDE-E2E5-6A40B3B3671C}"/>
              </a:ext>
            </a:extLst>
          </p:cNvPr>
          <p:cNvSpPr>
            <a:spLocks noGrp="1"/>
          </p:cNvSpPr>
          <p:nvPr>
            <p:ph idx="1"/>
          </p:nvPr>
        </p:nvSpPr>
        <p:spPr>
          <a:xfrm>
            <a:off x="1028700" y="2161903"/>
            <a:ext cx="10134600" cy="2267222"/>
          </a:xfrm>
        </p:spPr>
        <p:txBody>
          <a:bodyPr>
            <a:normAutofit fontScale="92500" lnSpcReduction="10000"/>
          </a:bodyPr>
          <a:lstStyle/>
          <a:p>
            <a:r>
              <a:rPr lang="en-US" dirty="0">
                <a:solidFill>
                  <a:schemeClr val="accent2"/>
                </a:solidFill>
              </a:rPr>
              <a:t>Precision: </a:t>
            </a:r>
            <a:r>
              <a:rPr lang="en-US" dirty="0"/>
              <a:t>Precision measures the accuracy of the model's positive predictions, i.e., the proportion of correctly identified spam emails out of all emails predicted as spam by the model.</a:t>
            </a:r>
          </a:p>
          <a:p>
            <a:r>
              <a:rPr lang="en-US" dirty="0"/>
              <a:t>Suppose your spam detection model correctly identifies 90 spam emails (true positives) but incorrectly labels 30 non-spam emails as spam (false positives).</a:t>
            </a:r>
          </a:p>
          <a:p>
            <a:endParaRPr lang="en-US" dirty="0"/>
          </a:p>
          <a:p>
            <a:r>
              <a:rPr lang="en-US" b="1" dirty="0">
                <a:solidFill>
                  <a:schemeClr val="accent2"/>
                </a:solidFill>
              </a:rPr>
              <a:t>Precision = TP\TP+FP = 90\90+30 = 0.75</a:t>
            </a:r>
          </a:p>
          <a:p>
            <a:endParaRPr lang="en-US" dirty="0"/>
          </a:p>
        </p:txBody>
      </p:sp>
      <p:sp>
        <p:nvSpPr>
          <p:cNvPr id="5" name="TextBox 4">
            <a:extLst>
              <a:ext uri="{FF2B5EF4-FFF2-40B4-BE49-F238E27FC236}">
                <a16:creationId xmlns:a16="http://schemas.microsoft.com/office/drawing/2014/main" id="{7419B107-EE23-F7CC-4030-BB4716CC9B78}"/>
              </a:ext>
            </a:extLst>
          </p:cNvPr>
          <p:cNvSpPr txBox="1"/>
          <p:nvPr/>
        </p:nvSpPr>
        <p:spPr>
          <a:xfrm>
            <a:off x="1028700" y="4838998"/>
            <a:ext cx="6100762" cy="923330"/>
          </a:xfrm>
          <a:prstGeom prst="rect">
            <a:avLst/>
          </a:prstGeom>
          <a:noFill/>
        </p:spPr>
        <p:txBody>
          <a:bodyPr wrap="square">
            <a:spAutoFit/>
          </a:bodyPr>
          <a:lstStyle/>
          <a:p>
            <a:r>
              <a:rPr lang="en-US" dirty="0">
                <a:solidFill>
                  <a:srgbClr val="00B050"/>
                </a:solidFill>
              </a:rPr>
              <a:t>Interpretation: The precision of your spam detection model is 0.75, indicating that out of all emails predicted as spam, 75% are actually spam.</a:t>
            </a:r>
          </a:p>
        </p:txBody>
      </p:sp>
    </p:spTree>
    <p:extLst>
      <p:ext uri="{BB962C8B-B14F-4D97-AF65-F5344CB8AC3E}">
        <p14:creationId xmlns:p14="http://schemas.microsoft.com/office/powerpoint/2010/main" val="333254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82B3D-4BAD-9BB0-322E-62C646114908}"/>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04973D26-D621-4A7A-B2DC-C6EEAA10DD9E}"/>
              </a:ext>
            </a:extLst>
          </p:cNvPr>
          <p:cNvSpPr>
            <a:spLocks noGrp="1"/>
          </p:cNvSpPr>
          <p:nvPr>
            <p:ph idx="1"/>
          </p:nvPr>
        </p:nvSpPr>
        <p:spPr>
          <a:xfrm>
            <a:off x="1028700" y="2161903"/>
            <a:ext cx="10134600" cy="2967310"/>
          </a:xfrm>
        </p:spPr>
        <p:txBody>
          <a:bodyPr/>
          <a:lstStyle/>
          <a:p>
            <a:r>
              <a:rPr lang="en-US" b="1" dirty="0">
                <a:solidFill>
                  <a:schemeClr val="accent2"/>
                </a:solidFill>
              </a:rPr>
              <a:t>Specificity </a:t>
            </a:r>
            <a:r>
              <a:rPr lang="en-US" dirty="0"/>
              <a:t>measures the ability of the model to correctly identify non-spam (ham) emails out of all actual non-spam emails in the dataset.</a:t>
            </a:r>
          </a:p>
          <a:p>
            <a:endParaRPr lang="en-US" dirty="0"/>
          </a:p>
          <a:p>
            <a:r>
              <a:rPr lang="en-US" dirty="0">
                <a:solidFill>
                  <a:schemeClr val="tx1"/>
                </a:solidFill>
              </a:rPr>
              <a:t>Suppose your spam detection model correctly identifies 970 out of 1000 non-spam emails as non-spam (true negatives) but incorrectly labels 30 non-spam emails as spam (false positives).</a:t>
            </a:r>
          </a:p>
          <a:p>
            <a:endParaRPr lang="en-US" dirty="0">
              <a:solidFill>
                <a:schemeClr val="tx1"/>
              </a:solidFill>
            </a:endParaRPr>
          </a:p>
          <a:p>
            <a:r>
              <a:rPr lang="en-US" dirty="0">
                <a:solidFill>
                  <a:schemeClr val="tx1"/>
                </a:solidFill>
              </a:rPr>
              <a:t>Specificity = TP\TP+FP = 970\970+30 = 0.97</a:t>
            </a:r>
          </a:p>
        </p:txBody>
      </p:sp>
      <p:sp>
        <p:nvSpPr>
          <p:cNvPr id="5" name="TextBox 4">
            <a:extLst>
              <a:ext uri="{FF2B5EF4-FFF2-40B4-BE49-F238E27FC236}">
                <a16:creationId xmlns:a16="http://schemas.microsoft.com/office/drawing/2014/main" id="{2E97E151-4115-FFE0-8E0F-2693F3B27BB4}"/>
              </a:ext>
            </a:extLst>
          </p:cNvPr>
          <p:cNvSpPr txBox="1"/>
          <p:nvPr/>
        </p:nvSpPr>
        <p:spPr>
          <a:xfrm>
            <a:off x="1028700" y="5691873"/>
            <a:ext cx="6100762" cy="646331"/>
          </a:xfrm>
          <a:prstGeom prst="rect">
            <a:avLst/>
          </a:prstGeom>
          <a:noFill/>
        </p:spPr>
        <p:txBody>
          <a:bodyPr wrap="square">
            <a:spAutoFit/>
          </a:bodyPr>
          <a:lstStyle/>
          <a:p>
            <a:r>
              <a:rPr lang="en-US" dirty="0">
                <a:solidFill>
                  <a:srgbClr val="00B050"/>
                </a:solidFill>
              </a:rPr>
              <a:t>The specificity of your spam detection model is 0.97, indicating that it correctly identifies 97% of all actual non-spam emails.</a:t>
            </a:r>
          </a:p>
        </p:txBody>
      </p:sp>
    </p:spTree>
    <p:extLst>
      <p:ext uri="{BB962C8B-B14F-4D97-AF65-F5344CB8AC3E}">
        <p14:creationId xmlns:p14="http://schemas.microsoft.com/office/powerpoint/2010/main" val="1974659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1F409-1951-7306-2CAB-52C2CD46173B}"/>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AD2791EF-3BBB-27C3-751F-D3C2FAE5CC09}"/>
              </a:ext>
            </a:extLst>
          </p:cNvPr>
          <p:cNvSpPr>
            <a:spLocks noGrp="1"/>
          </p:cNvSpPr>
          <p:nvPr>
            <p:ph idx="1"/>
          </p:nvPr>
        </p:nvSpPr>
        <p:spPr/>
        <p:txBody>
          <a:bodyPr/>
          <a:lstStyle/>
          <a:p>
            <a:r>
              <a:rPr lang="en-US" b="0" i="0" dirty="0">
                <a:solidFill>
                  <a:srgbClr val="0D0D0D"/>
                </a:solidFill>
                <a:effectLst/>
                <a:highlight>
                  <a:srgbClr val="FFFFFF"/>
                </a:highlight>
                <a:latin typeface="+mj-lt"/>
              </a:rPr>
              <a:t>Logistic regression is a statistical method used to model the relationship between a binary dependent variable (outcome) and one or more independent variables (predictors) by estimating the probability of the dependent variable being in a particular category. </a:t>
            </a:r>
          </a:p>
          <a:p>
            <a:r>
              <a:rPr lang="en-US" b="0" i="0" dirty="0">
                <a:solidFill>
                  <a:srgbClr val="0D0D0D"/>
                </a:solidFill>
                <a:effectLst/>
                <a:highlight>
                  <a:srgbClr val="FFFFFF"/>
                </a:highlight>
                <a:latin typeface="+mj-lt"/>
              </a:rPr>
              <a:t>Unlike linear regression, which predicts continuous outcomes, logistic regression is specifically designed for binary outcomes (e.g., yes/no, presence/absence, success/failure).</a:t>
            </a:r>
            <a:endParaRPr lang="en-US" dirty="0">
              <a:latin typeface="+mj-lt"/>
            </a:endParaRPr>
          </a:p>
        </p:txBody>
      </p:sp>
    </p:spTree>
    <p:extLst>
      <p:ext uri="{BB962C8B-B14F-4D97-AF65-F5344CB8AC3E}">
        <p14:creationId xmlns:p14="http://schemas.microsoft.com/office/powerpoint/2010/main" val="33434914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B3293-AB33-A5C7-F5DF-8BB0B3D45906}"/>
              </a:ext>
            </a:extLst>
          </p:cNvPr>
          <p:cNvSpPr>
            <a:spLocks noGrp="1"/>
          </p:cNvSpPr>
          <p:nvPr>
            <p:ph type="title"/>
          </p:nvPr>
        </p:nvSpPr>
        <p:spPr/>
        <p:txBody>
          <a:bodyPr/>
          <a:lstStyle/>
          <a:p>
            <a:r>
              <a:rPr lang="en-US" dirty="0"/>
              <a:t>In Sum</a:t>
            </a:r>
          </a:p>
        </p:txBody>
      </p:sp>
      <p:sp>
        <p:nvSpPr>
          <p:cNvPr id="5" name="TextBox 4">
            <a:extLst>
              <a:ext uri="{FF2B5EF4-FFF2-40B4-BE49-F238E27FC236}">
                <a16:creationId xmlns:a16="http://schemas.microsoft.com/office/drawing/2014/main" id="{A32107F0-E575-D2D5-AEF1-C015F22EC584}"/>
              </a:ext>
            </a:extLst>
          </p:cNvPr>
          <p:cNvSpPr txBox="1"/>
          <p:nvPr/>
        </p:nvSpPr>
        <p:spPr>
          <a:xfrm>
            <a:off x="1028700" y="2274838"/>
            <a:ext cx="9972675" cy="2308324"/>
          </a:xfrm>
          <a:prstGeom prst="rect">
            <a:avLst/>
          </a:prstGeom>
          <a:noFill/>
        </p:spPr>
        <p:txBody>
          <a:bodyPr wrap="square">
            <a:spAutoFit/>
          </a:bodyPr>
          <a:lstStyle/>
          <a:p>
            <a:pPr marL="285750" indent="-285750">
              <a:buFont typeface="Arial" panose="020B0604020202020204" pitchFamily="34" charset="0"/>
              <a:buChar char="•"/>
            </a:pPr>
            <a:r>
              <a:rPr lang="en-US" sz="2400" b="1" dirty="0">
                <a:solidFill>
                  <a:schemeClr val="accent2"/>
                </a:solidFill>
              </a:rPr>
              <a:t>Sensitivity (Recall) </a:t>
            </a:r>
            <a:r>
              <a:rPr lang="en-US" sz="2400" dirty="0"/>
              <a:t>measures the model's ability to detect all actual positive instances (spam emails), minimizing false negatives.</a:t>
            </a:r>
          </a:p>
          <a:p>
            <a:pPr marL="285750" indent="-285750">
              <a:buFont typeface="Arial" panose="020B0604020202020204" pitchFamily="34" charset="0"/>
              <a:buChar char="•"/>
            </a:pPr>
            <a:r>
              <a:rPr lang="en-US" sz="2400" b="1" dirty="0">
                <a:solidFill>
                  <a:schemeClr val="accent2"/>
                </a:solidFill>
              </a:rPr>
              <a:t>Precision</a:t>
            </a:r>
            <a:r>
              <a:rPr lang="en-US" sz="2400" dirty="0"/>
              <a:t> measures the accuracy of the model's positive predictions, minimizing false positives.</a:t>
            </a:r>
          </a:p>
          <a:p>
            <a:pPr marL="285750" indent="-285750">
              <a:buFont typeface="Arial" panose="020B0604020202020204" pitchFamily="34" charset="0"/>
              <a:buChar char="•"/>
            </a:pPr>
            <a:r>
              <a:rPr lang="en-US" sz="2400" b="1" dirty="0">
                <a:solidFill>
                  <a:schemeClr val="accent2"/>
                </a:solidFill>
              </a:rPr>
              <a:t>Specificity</a:t>
            </a:r>
            <a:r>
              <a:rPr lang="en-US" sz="2400" dirty="0"/>
              <a:t> measures the model's ability to detect all actual negative instances (non-spam emails), minimizing false positives.</a:t>
            </a:r>
          </a:p>
        </p:txBody>
      </p:sp>
      <p:sp>
        <p:nvSpPr>
          <p:cNvPr id="7" name="TextBox 6">
            <a:extLst>
              <a:ext uri="{FF2B5EF4-FFF2-40B4-BE49-F238E27FC236}">
                <a16:creationId xmlns:a16="http://schemas.microsoft.com/office/drawing/2014/main" id="{C0F0F877-DC29-BFBE-F2AC-DC7361130053}"/>
              </a:ext>
            </a:extLst>
          </p:cNvPr>
          <p:cNvSpPr txBox="1"/>
          <p:nvPr/>
        </p:nvSpPr>
        <p:spPr>
          <a:xfrm>
            <a:off x="2678906" y="4583162"/>
            <a:ext cx="6100762" cy="2031325"/>
          </a:xfrm>
          <a:prstGeom prst="rect">
            <a:avLst/>
          </a:prstGeom>
          <a:noFill/>
        </p:spPr>
        <p:txBody>
          <a:bodyPr wrap="square">
            <a:spAutoFit/>
          </a:bodyPr>
          <a:lstStyle/>
          <a:p>
            <a:r>
              <a:rPr lang="en-US" i="1" dirty="0">
                <a:solidFill>
                  <a:srgbClr val="00B050"/>
                </a:solidFill>
              </a:rPr>
              <a:t>In the context of email spam detection, high sensitivity ensures that most spam emails are correctly identified and filtered out, while high specificity ensures that most non-spam emails are correctly identified and not mistakenly labeled as spam. Balancing these metrics is essential to designing a robust and effective spam detection system that minimizes both false positives and false negatives.</a:t>
            </a:r>
          </a:p>
        </p:txBody>
      </p:sp>
    </p:spTree>
    <p:extLst>
      <p:ext uri="{BB962C8B-B14F-4D97-AF65-F5344CB8AC3E}">
        <p14:creationId xmlns:p14="http://schemas.microsoft.com/office/powerpoint/2010/main" val="240098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07" name="Rectangle 4106">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B9B59E-8056-ADC1-34F8-FE1326995D85}"/>
              </a:ext>
            </a:extLst>
          </p:cNvPr>
          <p:cNvSpPr>
            <a:spLocks noGrp="1"/>
          </p:cNvSpPr>
          <p:nvPr>
            <p:ph type="title"/>
          </p:nvPr>
        </p:nvSpPr>
        <p:spPr>
          <a:xfrm>
            <a:off x="6849264" y="733100"/>
            <a:ext cx="4618836" cy="1275669"/>
          </a:xfrm>
        </p:spPr>
        <p:txBody>
          <a:bodyPr anchor="b">
            <a:normAutofit/>
          </a:bodyPr>
          <a:lstStyle/>
          <a:p>
            <a:pPr algn="ctr"/>
            <a:r>
              <a:rPr lang="en-US" dirty="0">
                <a:highlight>
                  <a:srgbClr val="FFFF00"/>
                </a:highlight>
              </a:rPr>
              <a:t>ROC Curve (</a:t>
            </a:r>
            <a:r>
              <a:rPr lang="en-US" b="0" i="0" dirty="0">
                <a:effectLst/>
                <a:highlight>
                  <a:srgbClr val="FFFF00"/>
                </a:highlight>
              </a:rPr>
              <a:t>Receiver Operating Characteristic)</a:t>
            </a:r>
            <a:endParaRPr lang="en-US" dirty="0">
              <a:highlight>
                <a:srgbClr val="FFFF00"/>
              </a:highlight>
            </a:endParaRPr>
          </a:p>
        </p:txBody>
      </p:sp>
      <p:sp>
        <p:nvSpPr>
          <p:cNvPr id="3" name="Content Placeholder 2">
            <a:extLst>
              <a:ext uri="{FF2B5EF4-FFF2-40B4-BE49-F238E27FC236}">
                <a16:creationId xmlns:a16="http://schemas.microsoft.com/office/drawing/2014/main" id="{EC2F0BB3-8F0B-59B2-CDCF-67AF29C884E8}"/>
              </a:ext>
            </a:extLst>
          </p:cNvPr>
          <p:cNvSpPr>
            <a:spLocks noGrp="1"/>
          </p:cNvSpPr>
          <p:nvPr>
            <p:ph idx="1"/>
          </p:nvPr>
        </p:nvSpPr>
        <p:spPr>
          <a:xfrm>
            <a:off x="7182615" y="2216151"/>
            <a:ext cx="3943575" cy="3390900"/>
          </a:xfrm>
        </p:spPr>
        <p:txBody>
          <a:bodyPr anchor="t">
            <a:normAutofit/>
          </a:bodyPr>
          <a:lstStyle/>
          <a:p>
            <a:pPr algn="ctr">
              <a:lnSpc>
                <a:spcPct val="100000"/>
              </a:lnSpc>
            </a:pPr>
            <a:r>
              <a:rPr lang="en-US" sz="1400" dirty="0"/>
              <a:t>A graphical representation of the </a:t>
            </a:r>
            <a:r>
              <a:rPr lang="en-US" sz="1400" dirty="0">
                <a:highlight>
                  <a:srgbClr val="FFFF00"/>
                </a:highlight>
              </a:rPr>
              <a:t>trade-off between sensitivity and specificity for different threshold values. </a:t>
            </a:r>
          </a:p>
          <a:p>
            <a:pPr algn="ctr">
              <a:lnSpc>
                <a:spcPct val="100000"/>
              </a:lnSpc>
            </a:pPr>
            <a:r>
              <a:rPr lang="en-US" sz="1400" dirty="0"/>
              <a:t>It plots </a:t>
            </a:r>
            <a:r>
              <a:rPr lang="en-US" sz="1400" b="1" dirty="0">
                <a:highlight>
                  <a:srgbClr val="FFFF00"/>
                </a:highlight>
              </a:rPr>
              <a:t>the true positive rate (sensitivity) </a:t>
            </a:r>
            <a:r>
              <a:rPr lang="en-US" sz="1400" dirty="0">
                <a:highlight>
                  <a:srgbClr val="FFFF00"/>
                </a:highlight>
              </a:rPr>
              <a:t>against the </a:t>
            </a:r>
            <a:r>
              <a:rPr lang="en-US" sz="1400" b="1" dirty="0">
                <a:highlight>
                  <a:srgbClr val="FFFF00"/>
                </a:highlight>
              </a:rPr>
              <a:t>false positive rate (1 - specificity)</a:t>
            </a:r>
            <a:r>
              <a:rPr lang="en-US" sz="1400" dirty="0">
                <a:highlight>
                  <a:srgbClr val="FFFF00"/>
                </a:highlight>
              </a:rPr>
              <a:t> </a:t>
            </a:r>
            <a:r>
              <a:rPr lang="en-US" sz="1400" dirty="0"/>
              <a:t>at various threshold settings. </a:t>
            </a:r>
          </a:p>
          <a:p>
            <a:pPr algn="ctr">
              <a:lnSpc>
                <a:spcPct val="100000"/>
              </a:lnSpc>
            </a:pPr>
            <a:r>
              <a:rPr lang="en-US" sz="1400" dirty="0"/>
              <a:t>The area under the ROC curve (AUC) is a commonly used metric to </a:t>
            </a:r>
            <a:r>
              <a:rPr lang="en-US" sz="1400" dirty="0">
                <a:highlight>
                  <a:srgbClr val="FFFF00"/>
                </a:highlight>
              </a:rPr>
              <a:t>quantify the overall performance of a classification model. </a:t>
            </a:r>
          </a:p>
          <a:p>
            <a:pPr algn="ctr">
              <a:lnSpc>
                <a:spcPct val="100000"/>
              </a:lnSpc>
            </a:pPr>
            <a:r>
              <a:rPr lang="en-US" sz="1400" dirty="0"/>
              <a:t>A higher AUC value indicates better discrimination ability of the model across all possible thresholds.</a:t>
            </a:r>
          </a:p>
        </p:txBody>
      </p:sp>
      <p:pic>
        <p:nvPicPr>
          <p:cNvPr id="4098" name="Picture 2">
            <a:extLst>
              <a:ext uri="{FF2B5EF4-FFF2-40B4-BE49-F238E27FC236}">
                <a16:creationId xmlns:a16="http://schemas.microsoft.com/office/drawing/2014/main" id="{FE47C0E5-3FB9-167D-B56E-62AC5B0E7582}"/>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r="28888" b="-1"/>
          <a:stretch/>
        </p:blipFill>
        <p:spPr bwMode="auto">
          <a:xfrm>
            <a:off x="1682" y="10"/>
            <a:ext cx="609600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4109" name="Group 4108">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4110" name="Rectangle 4109">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4111" name="Straight Connector 4110">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112" name="Straight Connector 4111">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92538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FFF952-13C7-73A9-4FD1-F4785EED5263}"/>
              </a:ext>
            </a:extLst>
          </p:cNvPr>
          <p:cNvSpPr>
            <a:spLocks noGrp="1"/>
          </p:cNvSpPr>
          <p:nvPr>
            <p:ph type="title"/>
          </p:nvPr>
        </p:nvSpPr>
        <p:spPr>
          <a:xfrm>
            <a:off x="6849264" y="733100"/>
            <a:ext cx="4618836" cy="1275669"/>
          </a:xfrm>
        </p:spPr>
        <p:txBody>
          <a:bodyPr anchor="b">
            <a:normAutofit/>
          </a:bodyPr>
          <a:lstStyle/>
          <a:p>
            <a:pPr algn="ctr"/>
            <a:r>
              <a:rPr lang="en-US" dirty="0"/>
              <a:t>ROC</a:t>
            </a:r>
          </a:p>
        </p:txBody>
      </p:sp>
      <p:sp>
        <p:nvSpPr>
          <p:cNvPr id="3" name="Content Placeholder 2">
            <a:extLst>
              <a:ext uri="{FF2B5EF4-FFF2-40B4-BE49-F238E27FC236}">
                <a16:creationId xmlns:a16="http://schemas.microsoft.com/office/drawing/2014/main" id="{9B1F5A89-1D47-1F33-D714-04C80CF18618}"/>
              </a:ext>
            </a:extLst>
          </p:cNvPr>
          <p:cNvSpPr>
            <a:spLocks noGrp="1"/>
          </p:cNvSpPr>
          <p:nvPr>
            <p:ph idx="1"/>
          </p:nvPr>
        </p:nvSpPr>
        <p:spPr>
          <a:xfrm>
            <a:off x="7182615" y="2216151"/>
            <a:ext cx="3943575" cy="3390900"/>
          </a:xfrm>
        </p:spPr>
        <p:txBody>
          <a:bodyPr anchor="t">
            <a:normAutofit/>
          </a:bodyPr>
          <a:lstStyle/>
          <a:p>
            <a:pPr algn="ctr">
              <a:lnSpc>
                <a:spcPct val="100000"/>
              </a:lnSpc>
            </a:pPr>
            <a:r>
              <a:rPr lang="en-US" sz="1600" dirty="0"/>
              <a:t>The points along the lines represent the cutoff value. </a:t>
            </a:r>
            <a:r>
              <a:rPr lang="en-US" sz="1600" dirty="0">
                <a:solidFill>
                  <a:schemeClr val="accent2"/>
                </a:solidFill>
              </a:rPr>
              <a:t>If all instances are classified as positive (cutoff=0) then the false positive rate is 1 and so is the true positive rate</a:t>
            </a:r>
            <a:r>
              <a:rPr lang="en-US" sz="1600" dirty="0"/>
              <a:t>. </a:t>
            </a:r>
          </a:p>
          <a:p>
            <a:pPr algn="ctr">
              <a:lnSpc>
                <a:spcPct val="100000"/>
              </a:lnSpc>
            </a:pPr>
            <a:r>
              <a:rPr lang="en-US" sz="1600" dirty="0"/>
              <a:t>On the other hand, if all instances are classified as negative (cutoff=1) then, the false positive rate is 0 and so is the true positive rate.</a:t>
            </a:r>
          </a:p>
          <a:p>
            <a:pPr algn="ctr">
              <a:lnSpc>
                <a:spcPct val="100000"/>
              </a:lnSpc>
            </a:pPr>
            <a:r>
              <a:rPr lang="en-US" sz="1600" dirty="0"/>
              <a:t> A </a:t>
            </a:r>
            <a:r>
              <a:rPr lang="en-US" sz="1600" dirty="0">
                <a:highlight>
                  <a:srgbClr val="FFFF00"/>
                </a:highlight>
              </a:rPr>
              <a:t>random classifier has a ROC curve which always approximates a diagonal</a:t>
            </a:r>
            <a:r>
              <a:rPr lang="en-US" sz="1600" dirty="0"/>
              <a:t>, such can be seen in the previous figure as the close to diagonal line, while the other curve is the </a:t>
            </a:r>
            <a:r>
              <a:rPr lang="en-US" sz="1600" dirty="0">
                <a:highlight>
                  <a:srgbClr val="FFFF00"/>
                </a:highlight>
              </a:rPr>
              <a:t>ROC for the logistic prediction</a:t>
            </a:r>
            <a:r>
              <a:rPr lang="en-US" sz="1600" dirty="0"/>
              <a:t>.</a:t>
            </a:r>
          </a:p>
        </p:txBody>
      </p:sp>
      <p:pic>
        <p:nvPicPr>
          <p:cNvPr id="6" name="Picture 2">
            <a:extLst>
              <a:ext uri="{FF2B5EF4-FFF2-40B4-BE49-F238E27FC236}">
                <a16:creationId xmlns:a16="http://schemas.microsoft.com/office/drawing/2014/main" id="{555103A5-E088-2FC0-AE13-84B3B09DC7ED}"/>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r="28888" b="-1"/>
          <a:stretch/>
        </p:blipFill>
        <p:spPr bwMode="auto">
          <a:xfrm>
            <a:off x="1682" y="10"/>
            <a:ext cx="609600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8" name="Rectangle 17">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9" name="Straight Connector 18">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8" name="TextBox 7">
            <a:extLst>
              <a:ext uri="{FF2B5EF4-FFF2-40B4-BE49-F238E27FC236}">
                <a16:creationId xmlns:a16="http://schemas.microsoft.com/office/drawing/2014/main" id="{93C443BB-B51D-AD9B-CE4B-AA16B43B3BDA}"/>
              </a:ext>
            </a:extLst>
          </p:cNvPr>
          <p:cNvSpPr txBox="1"/>
          <p:nvPr/>
        </p:nvSpPr>
        <p:spPr>
          <a:xfrm>
            <a:off x="6275061" y="6252476"/>
            <a:ext cx="5655002" cy="261610"/>
          </a:xfrm>
          <a:prstGeom prst="rect">
            <a:avLst/>
          </a:prstGeom>
          <a:noFill/>
        </p:spPr>
        <p:txBody>
          <a:bodyPr wrap="square">
            <a:spAutoFit/>
          </a:bodyPr>
          <a:lstStyle/>
          <a:p>
            <a:r>
              <a:rPr lang="en-US" sz="1100" dirty="0"/>
              <a:t>https://</a:t>
            </a:r>
            <a:r>
              <a:rPr lang="en-US" sz="1100" dirty="0" err="1"/>
              <a:t>gagneurlab.github.io</a:t>
            </a:r>
            <a:r>
              <a:rPr lang="en-US" sz="1100" dirty="0"/>
              <a:t>/</a:t>
            </a:r>
            <a:r>
              <a:rPr lang="en-US" sz="1100" dirty="0" err="1"/>
              <a:t>dataviz</a:t>
            </a:r>
            <a:r>
              <a:rPr lang="en-US" sz="1100" dirty="0"/>
              <a:t>/</a:t>
            </a:r>
            <a:r>
              <a:rPr lang="en-US" sz="1100" dirty="0" err="1"/>
              <a:t>chap-log-reg.html#interpreting-a-logistic-regression-fit</a:t>
            </a:r>
            <a:endParaRPr lang="en-US" sz="1100" dirty="0"/>
          </a:p>
        </p:txBody>
      </p:sp>
    </p:spTree>
    <p:extLst>
      <p:ext uri="{BB962C8B-B14F-4D97-AF65-F5344CB8AC3E}">
        <p14:creationId xmlns:p14="http://schemas.microsoft.com/office/powerpoint/2010/main" val="22862475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4284B0-3936-CAF4-2DC1-65BF2CB257A5}"/>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dirty="0"/>
              <a:t>Cutoff = 0</a:t>
            </a:r>
            <a:endParaRPr lang="en-US"/>
          </a:p>
        </p:txBody>
      </p:sp>
      <p:sp>
        <p:nvSpPr>
          <p:cNvPr id="5" name="TextBox 4">
            <a:extLst>
              <a:ext uri="{FF2B5EF4-FFF2-40B4-BE49-F238E27FC236}">
                <a16:creationId xmlns:a16="http://schemas.microsoft.com/office/drawing/2014/main" id="{2D56BE91-4AD8-6AAA-016F-0FBA5032108D}"/>
              </a:ext>
            </a:extLst>
          </p:cNvPr>
          <p:cNvSpPr txBox="1"/>
          <p:nvPr/>
        </p:nvSpPr>
        <p:spPr>
          <a:xfrm>
            <a:off x="7182615" y="2216151"/>
            <a:ext cx="3943575" cy="3390900"/>
          </a:xfrm>
          <a:prstGeom prst="rect">
            <a:avLst/>
          </a:prstGeom>
        </p:spPr>
        <p:txBody>
          <a:bodyPr vert="horz" lIns="91440" tIns="45720" rIns="91440" bIns="45720" rtlCol="0" anchor="t">
            <a:normAutofit/>
          </a:bodyPr>
          <a:lstStyle/>
          <a:p>
            <a:pPr algn="ctr">
              <a:spcAft>
                <a:spcPts val="600"/>
              </a:spcAft>
            </a:pPr>
            <a:r>
              <a:rPr lang="en-US" sz="1100" dirty="0">
                <a:solidFill>
                  <a:schemeClr val="tx2"/>
                </a:solidFill>
              </a:rPr>
              <a:t>When all instances are classified as positive, it means that the model's threshold for determining whether an instance belongs to the positive class is set very low. In other words, the model is very lenient in classifying instances as positive.</a:t>
            </a:r>
          </a:p>
          <a:p>
            <a:pPr algn="ctr">
              <a:spcAft>
                <a:spcPts val="600"/>
              </a:spcAft>
            </a:pPr>
            <a:r>
              <a:rPr lang="en-US" sz="1100" dirty="0">
                <a:solidFill>
                  <a:schemeClr val="tx2"/>
                </a:solidFill>
              </a:rPr>
              <a:t>Setting the cutoff value to 0 implies that any predicted probability above 0 (or any score above 0, depending on the model) is classified as positive.</a:t>
            </a:r>
          </a:p>
          <a:p>
            <a:pPr algn="ctr">
              <a:spcAft>
                <a:spcPts val="600"/>
              </a:spcAft>
            </a:pPr>
            <a:r>
              <a:rPr lang="en-US" sz="1100" dirty="0">
                <a:solidFill>
                  <a:schemeClr val="tx2"/>
                </a:solidFill>
              </a:rPr>
              <a:t>At this cutoff value, the model will predict all instances, including both true positives (correctly classified positive instances) and false positives (incorrectly classified negative instances), as positive.</a:t>
            </a:r>
          </a:p>
          <a:p>
            <a:pPr algn="ctr">
              <a:spcAft>
                <a:spcPts val="600"/>
              </a:spcAft>
            </a:pPr>
            <a:r>
              <a:rPr lang="en-US" sz="1100" dirty="0">
                <a:solidFill>
                  <a:schemeClr val="tx2"/>
                </a:solidFill>
              </a:rPr>
              <a:t>Since all instances are classified as positive, there are no true negatives or false negatives in this scenario.</a:t>
            </a:r>
          </a:p>
          <a:p>
            <a:pPr algn="ctr">
              <a:spcAft>
                <a:spcPts val="600"/>
              </a:spcAft>
            </a:pPr>
            <a:r>
              <a:rPr lang="en-US" sz="1100" dirty="0">
                <a:solidFill>
                  <a:schemeClr val="tx2"/>
                </a:solidFill>
              </a:rPr>
              <a:t>Consequently, the false positive rate (FPR) and the true positive rate (TPR) are both equal to 1.</a:t>
            </a:r>
          </a:p>
        </p:txBody>
      </p:sp>
      <p:pic>
        <p:nvPicPr>
          <p:cNvPr id="6" name="Picture 2">
            <a:extLst>
              <a:ext uri="{FF2B5EF4-FFF2-40B4-BE49-F238E27FC236}">
                <a16:creationId xmlns:a16="http://schemas.microsoft.com/office/drawing/2014/main" id="{B222943C-09B6-3213-D501-341863A20926}"/>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r="28888" b="-1"/>
          <a:stretch/>
        </p:blipFill>
        <p:spPr bwMode="auto">
          <a:xfrm>
            <a:off x="1682" y="10"/>
            <a:ext cx="609600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8" name="Rectangle 17">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9" name="Straight Connector 18">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30726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BE58E1-D9B6-DCF3-2BC8-6EDBB9BFA9B3}"/>
              </a:ext>
            </a:extLst>
          </p:cNvPr>
          <p:cNvSpPr>
            <a:spLocks noGrp="1"/>
          </p:cNvSpPr>
          <p:nvPr>
            <p:ph type="title"/>
          </p:nvPr>
        </p:nvSpPr>
        <p:spPr>
          <a:xfrm>
            <a:off x="6849264" y="733100"/>
            <a:ext cx="4618836" cy="1275669"/>
          </a:xfrm>
        </p:spPr>
        <p:txBody>
          <a:bodyPr anchor="b">
            <a:normAutofit/>
          </a:bodyPr>
          <a:lstStyle/>
          <a:p>
            <a:pPr algn="ctr"/>
            <a:r>
              <a:rPr lang="en-US" dirty="0"/>
              <a:t>Cutoff = 1</a:t>
            </a:r>
            <a:endParaRPr lang="en-US"/>
          </a:p>
        </p:txBody>
      </p:sp>
      <p:sp>
        <p:nvSpPr>
          <p:cNvPr id="3" name="Content Placeholder 2">
            <a:extLst>
              <a:ext uri="{FF2B5EF4-FFF2-40B4-BE49-F238E27FC236}">
                <a16:creationId xmlns:a16="http://schemas.microsoft.com/office/drawing/2014/main" id="{4F04867B-FA6E-BD42-2518-D546E38045C8}"/>
              </a:ext>
            </a:extLst>
          </p:cNvPr>
          <p:cNvSpPr>
            <a:spLocks noGrp="1"/>
          </p:cNvSpPr>
          <p:nvPr>
            <p:ph idx="1"/>
          </p:nvPr>
        </p:nvSpPr>
        <p:spPr>
          <a:xfrm>
            <a:off x="7182615" y="2216151"/>
            <a:ext cx="3943575" cy="3390900"/>
          </a:xfrm>
        </p:spPr>
        <p:txBody>
          <a:bodyPr anchor="t">
            <a:normAutofit/>
          </a:bodyPr>
          <a:lstStyle/>
          <a:p>
            <a:pPr algn="ctr">
              <a:lnSpc>
                <a:spcPct val="100000"/>
              </a:lnSpc>
            </a:pPr>
            <a:r>
              <a:rPr lang="en-US" sz="1300"/>
              <a:t>Setting the cutoff value to 1 means that only instances with predicted probabilities (or scores) equal to 1 are classified as positive.</a:t>
            </a:r>
          </a:p>
          <a:p>
            <a:pPr algn="ctr">
              <a:lnSpc>
                <a:spcPct val="100000"/>
              </a:lnSpc>
            </a:pPr>
            <a:r>
              <a:rPr lang="en-US" sz="1300"/>
              <a:t>At this cutoff value, the model will predict no instances as positive unless their predicted probability (or score) is exactly 1.</a:t>
            </a:r>
          </a:p>
          <a:p>
            <a:pPr algn="ctr">
              <a:lnSpc>
                <a:spcPct val="100000"/>
              </a:lnSpc>
            </a:pPr>
            <a:r>
              <a:rPr lang="en-US" sz="1300"/>
              <a:t>Consequently, there are no true positives (correctly classified positive instances) or false positives (incorrectly classified negative instances) in this scenario.</a:t>
            </a:r>
          </a:p>
          <a:p>
            <a:pPr algn="ctr">
              <a:lnSpc>
                <a:spcPct val="100000"/>
              </a:lnSpc>
            </a:pPr>
            <a:r>
              <a:rPr lang="en-US" sz="1300"/>
              <a:t>Since no instances are classified as positive, there are also no true negatives (correctly classified negative instances) or false negatives (incorrectly classified positive instances).</a:t>
            </a:r>
          </a:p>
        </p:txBody>
      </p:sp>
      <p:pic>
        <p:nvPicPr>
          <p:cNvPr id="6" name="Picture 2">
            <a:extLst>
              <a:ext uri="{FF2B5EF4-FFF2-40B4-BE49-F238E27FC236}">
                <a16:creationId xmlns:a16="http://schemas.microsoft.com/office/drawing/2014/main" id="{02FFECE5-5285-715A-A61D-C5D46DD7D485}"/>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r="28888" b="-1"/>
          <a:stretch/>
        </p:blipFill>
        <p:spPr bwMode="auto">
          <a:xfrm>
            <a:off x="1682" y="10"/>
            <a:ext cx="609600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8" name="Rectangle 17">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9" name="Straight Connector 18">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62412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0491B-12C9-E814-2C27-53A61C2E670C}"/>
              </a:ext>
            </a:extLst>
          </p:cNvPr>
          <p:cNvSpPr>
            <a:spLocks noGrp="1"/>
          </p:cNvSpPr>
          <p:nvPr>
            <p:ph type="title"/>
          </p:nvPr>
        </p:nvSpPr>
        <p:spPr/>
        <p:txBody>
          <a:bodyPr/>
          <a:lstStyle/>
          <a:p>
            <a:r>
              <a:rPr lang="en-US" dirty="0"/>
              <a:t>Comparing Models</a:t>
            </a:r>
          </a:p>
        </p:txBody>
      </p:sp>
      <p:pic>
        <p:nvPicPr>
          <p:cNvPr id="8194" name="Picture 2">
            <a:extLst>
              <a:ext uri="{FF2B5EF4-FFF2-40B4-BE49-F238E27FC236}">
                <a16:creationId xmlns:a16="http://schemas.microsoft.com/office/drawing/2014/main" id="{777CF5CF-1642-ACCE-B545-F144E24693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700" y="2376139"/>
            <a:ext cx="5309606" cy="424768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D8990A-5C83-6EF5-4E29-23DD7EBD3DDF}"/>
              </a:ext>
            </a:extLst>
          </p:cNvPr>
          <p:cNvSpPr txBox="1"/>
          <p:nvPr/>
        </p:nvSpPr>
        <p:spPr>
          <a:xfrm>
            <a:off x="6355034" y="2941077"/>
            <a:ext cx="5836966" cy="2585323"/>
          </a:xfrm>
          <a:prstGeom prst="rect">
            <a:avLst/>
          </a:prstGeom>
          <a:noFill/>
        </p:spPr>
        <p:txBody>
          <a:bodyPr wrap="square">
            <a:spAutoFit/>
          </a:bodyPr>
          <a:lstStyle/>
          <a:p>
            <a:r>
              <a:rPr lang="en-US" dirty="0"/>
              <a:t>Classification performance can also be measured by the </a:t>
            </a:r>
            <a:r>
              <a:rPr lang="en-US" dirty="0">
                <a:highlight>
                  <a:srgbClr val="FFFF00"/>
                </a:highlight>
              </a:rPr>
              <a:t>AUC (area under the ROC curve). </a:t>
            </a:r>
          </a:p>
          <a:p>
            <a:endParaRPr lang="en-US" dirty="0"/>
          </a:p>
          <a:p>
            <a:r>
              <a:rPr lang="en-US" dirty="0"/>
              <a:t>An </a:t>
            </a:r>
            <a:r>
              <a:rPr lang="en-US" dirty="0">
                <a:highlight>
                  <a:srgbClr val="FFFF00"/>
                </a:highlight>
              </a:rPr>
              <a:t>AUC of 1 means that the model is perfectly able to distinguish between the positive and negative classes. </a:t>
            </a:r>
          </a:p>
          <a:p>
            <a:endParaRPr lang="en-US" dirty="0"/>
          </a:p>
          <a:p>
            <a:r>
              <a:rPr lang="en-US" dirty="0"/>
              <a:t>An </a:t>
            </a:r>
            <a:r>
              <a:rPr lang="en-US" dirty="0">
                <a:highlight>
                  <a:srgbClr val="FFFF00"/>
                </a:highlight>
              </a:rPr>
              <a:t>AUC of 0.5, which corresponds to the AUC of a ROC curve which is a diagonal line, means the classifier model is no better than random classification.</a:t>
            </a:r>
          </a:p>
        </p:txBody>
      </p:sp>
    </p:spTree>
    <p:extLst>
      <p:ext uri="{BB962C8B-B14F-4D97-AF65-F5344CB8AC3E}">
        <p14:creationId xmlns:p14="http://schemas.microsoft.com/office/powerpoint/2010/main" val="40456195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CC1E1-F5B3-583B-6564-121F0D1A997A}"/>
              </a:ext>
            </a:extLst>
          </p:cNvPr>
          <p:cNvSpPr>
            <a:spLocks noGrp="1"/>
          </p:cNvSpPr>
          <p:nvPr>
            <p:ph type="title"/>
          </p:nvPr>
        </p:nvSpPr>
        <p:spPr/>
        <p:txBody>
          <a:bodyPr/>
          <a:lstStyle/>
          <a:p>
            <a:r>
              <a:rPr lang="en-US" dirty="0"/>
              <a:t>Scenarios When to Prioritize Sensitivity or Specificity</a:t>
            </a:r>
          </a:p>
        </p:txBody>
      </p:sp>
      <p:sp>
        <p:nvSpPr>
          <p:cNvPr id="3" name="Content Placeholder 2">
            <a:extLst>
              <a:ext uri="{FF2B5EF4-FFF2-40B4-BE49-F238E27FC236}">
                <a16:creationId xmlns:a16="http://schemas.microsoft.com/office/drawing/2014/main" id="{EAEA3852-76D3-38CF-93D2-289AC2289806}"/>
              </a:ext>
            </a:extLst>
          </p:cNvPr>
          <p:cNvSpPr>
            <a:spLocks noGrp="1"/>
          </p:cNvSpPr>
          <p:nvPr>
            <p:ph idx="1"/>
          </p:nvPr>
        </p:nvSpPr>
        <p:spPr/>
        <p:txBody>
          <a:bodyPr>
            <a:normAutofit fontScale="62500" lnSpcReduction="20000"/>
          </a:bodyPr>
          <a:lstStyle/>
          <a:p>
            <a:r>
              <a:rPr lang="en-US" sz="2900" dirty="0">
                <a:solidFill>
                  <a:srgbClr val="C00000"/>
                </a:solidFill>
              </a:rPr>
              <a:t>Environmental Hazard Detection</a:t>
            </a:r>
            <a:r>
              <a:rPr lang="en-US" dirty="0"/>
              <a:t>:</a:t>
            </a:r>
          </a:p>
          <a:p>
            <a:r>
              <a:rPr lang="en-US" dirty="0"/>
              <a:t>Scenario: Imagine a city facing the challenge of identifying areas at risk of soil contamination due to industrial activities.</a:t>
            </a:r>
          </a:p>
          <a:p>
            <a:r>
              <a:rPr lang="en-US" dirty="0">
                <a:solidFill>
                  <a:srgbClr val="C00000"/>
                </a:solidFill>
              </a:rPr>
              <a:t>Specificity Over Sensitivity:</a:t>
            </a:r>
          </a:p>
          <a:p>
            <a:r>
              <a:rPr lang="en-US" dirty="0"/>
              <a:t>Favoring specificity would mean minimizing false positive predictions, i.e., accurately identifying areas without soil contamination as safe.</a:t>
            </a:r>
          </a:p>
          <a:p>
            <a:r>
              <a:rPr lang="en-US" dirty="0"/>
              <a:t>In this case, false alarms (false positives) could lead to unnecessary regulatory actions, economic burdens on property owners, and public concern over false environmental risks.</a:t>
            </a:r>
          </a:p>
          <a:p>
            <a:r>
              <a:rPr lang="en-US" dirty="0"/>
              <a:t>Prioritizing specificity ensures that resources for remediation efforts are directed towards areas with genuine contamination issues, optimizing resource allocation and minimizing unnecessary disruptions.</a:t>
            </a:r>
          </a:p>
          <a:p>
            <a:r>
              <a:rPr lang="en-US" dirty="0">
                <a:solidFill>
                  <a:srgbClr val="C00000"/>
                </a:solidFill>
              </a:rPr>
              <a:t>Sensitivity Over Specificity:</a:t>
            </a:r>
          </a:p>
          <a:p>
            <a:r>
              <a:rPr lang="en-US" dirty="0"/>
              <a:t>Favoring sensitivity would prioritize detecting all contaminated areas, ensuring that no hazardous sites go unnoticed.</a:t>
            </a:r>
          </a:p>
          <a:p>
            <a:r>
              <a:rPr lang="en-US" dirty="0"/>
              <a:t>However, this approach may result in more false negatives, i.e., failing to detect contaminated sites, which could pose health risks to residents and environmental degradation.</a:t>
            </a:r>
          </a:p>
          <a:p>
            <a:r>
              <a:rPr lang="en-US" dirty="0"/>
              <a:t>Prioritizing sensitivity may be warranted if the primary goal is to ensure the safety and well-being of the community, even at the risk of some false alarms and additional investigation efforts.</a:t>
            </a:r>
          </a:p>
          <a:p>
            <a:endParaRPr lang="en-US" dirty="0"/>
          </a:p>
        </p:txBody>
      </p:sp>
    </p:spTree>
    <p:extLst>
      <p:ext uri="{BB962C8B-B14F-4D97-AF65-F5344CB8AC3E}">
        <p14:creationId xmlns:p14="http://schemas.microsoft.com/office/powerpoint/2010/main" val="9731618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ACC980F-246F-F695-ADC7-47615A5B768E}"/>
              </a:ext>
            </a:extLst>
          </p:cNvPr>
          <p:cNvSpPr txBox="1"/>
          <p:nvPr/>
        </p:nvSpPr>
        <p:spPr>
          <a:xfrm>
            <a:off x="692943" y="612843"/>
            <a:ext cx="10737058" cy="5816977"/>
          </a:xfrm>
          <a:prstGeom prst="rect">
            <a:avLst/>
          </a:prstGeom>
          <a:noFill/>
        </p:spPr>
        <p:txBody>
          <a:bodyPr wrap="square">
            <a:spAutoFit/>
          </a:bodyPr>
          <a:lstStyle/>
          <a:p>
            <a:r>
              <a:rPr lang="en-US" sz="2400" dirty="0">
                <a:solidFill>
                  <a:srgbClr val="C00000"/>
                </a:solidFill>
              </a:rPr>
              <a:t>Transportation Infrastructure Planning:</a:t>
            </a:r>
          </a:p>
          <a:p>
            <a:endParaRPr lang="en-US" sz="2400" dirty="0">
              <a:solidFill>
                <a:srgbClr val="C00000"/>
              </a:solidFill>
            </a:endParaRPr>
          </a:p>
          <a:p>
            <a:r>
              <a:rPr lang="en-US" dirty="0">
                <a:solidFill>
                  <a:srgbClr val="C00000"/>
                </a:solidFill>
              </a:rPr>
              <a:t>Scenario</a:t>
            </a:r>
            <a:r>
              <a:rPr lang="en-US" dirty="0"/>
              <a:t>: Consider a city planning to implement a congestion charging scheme to reduce traffic congestion in downtown areas.</a:t>
            </a:r>
          </a:p>
          <a:p>
            <a:endParaRPr lang="en-US" dirty="0"/>
          </a:p>
          <a:p>
            <a:r>
              <a:rPr lang="en-US" dirty="0">
                <a:solidFill>
                  <a:srgbClr val="C00000"/>
                </a:solidFill>
              </a:rPr>
              <a:t>Specificity Over Sensitivity:</a:t>
            </a:r>
          </a:p>
          <a:p>
            <a:r>
              <a:rPr lang="en-US" dirty="0"/>
              <a:t>Favoring specificity would involve accurately identifying vehicles that are subject to congestion charges based on their entry into designated zones.</a:t>
            </a:r>
          </a:p>
          <a:p>
            <a:r>
              <a:rPr lang="en-US" dirty="0"/>
              <a:t>False positives, in this case, would result in incorrectly charging vehicles that did not actually enter the designated zones, potentially leading to public dissatisfaction and legal challenges.</a:t>
            </a:r>
          </a:p>
          <a:p>
            <a:r>
              <a:rPr lang="en-US" dirty="0"/>
              <a:t>Prioritizing specificity ensures fair and accurate enforcement of the congestion charging scheme, maintaining public trust and compliance.</a:t>
            </a:r>
          </a:p>
          <a:p>
            <a:endParaRPr lang="en-US" dirty="0"/>
          </a:p>
          <a:p>
            <a:r>
              <a:rPr lang="en-US" dirty="0">
                <a:solidFill>
                  <a:srgbClr val="C00000"/>
                </a:solidFill>
              </a:rPr>
              <a:t>Sensitivity Over Specificity:</a:t>
            </a:r>
          </a:p>
          <a:p>
            <a:r>
              <a:rPr lang="en-US" dirty="0"/>
              <a:t>Favoring sensitivity would focus on capturing all vehicles that enter the designated zones, even if it means some false alarms regarding vehicles that are exempt from congestion charges.</a:t>
            </a:r>
          </a:p>
          <a:p>
            <a:r>
              <a:rPr lang="en-US" dirty="0"/>
              <a:t>Missing vehicles that should be subject to congestion charges (false negatives) could lead to reduced revenue from the scheme and undermine its effectiveness in managing traffic congestion.</a:t>
            </a:r>
          </a:p>
          <a:p>
            <a:r>
              <a:rPr lang="en-US" dirty="0"/>
              <a:t>Prioritizing sensitivity may be justified if the primary goal is to comprehensively address traffic congestion issues and maximize the scheme's impact, even at the cost of some administrative challenges.</a:t>
            </a:r>
          </a:p>
        </p:txBody>
      </p:sp>
    </p:spTree>
    <p:extLst>
      <p:ext uri="{BB962C8B-B14F-4D97-AF65-F5344CB8AC3E}">
        <p14:creationId xmlns:p14="http://schemas.microsoft.com/office/powerpoint/2010/main" val="11171686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E4070-E3A3-BB40-5B15-8F3A40D61263}"/>
              </a:ext>
            </a:extLst>
          </p:cNvPr>
          <p:cNvSpPr>
            <a:spLocks noGrp="1"/>
          </p:cNvSpPr>
          <p:nvPr>
            <p:ph type="title"/>
          </p:nvPr>
        </p:nvSpPr>
        <p:spPr/>
        <p:txBody>
          <a:bodyPr/>
          <a:lstStyle/>
          <a:p>
            <a:r>
              <a:rPr lang="en-US" dirty="0"/>
              <a:t>How to Choose?</a:t>
            </a:r>
          </a:p>
        </p:txBody>
      </p:sp>
      <p:sp>
        <p:nvSpPr>
          <p:cNvPr id="3" name="Content Placeholder 2">
            <a:extLst>
              <a:ext uri="{FF2B5EF4-FFF2-40B4-BE49-F238E27FC236}">
                <a16:creationId xmlns:a16="http://schemas.microsoft.com/office/drawing/2014/main" id="{9CF143FE-B5BC-C75A-99C7-B4694E0667C3}"/>
              </a:ext>
            </a:extLst>
          </p:cNvPr>
          <p:cNvSpPr>
            <a:spLocks noGrp="1"/>
          </p:cNvSpPr>
          <p:nvPr>
            <p:ph idx="1"/>
          </p:nvPr>
        </p:nvSpPr>
        <p:spPr/>
        <p:txBody>
          <a:bodyPr/>
          <a:lstStyle/>
          <a:p>
            <a:r>
              <a:rPr lang="en-US" b="1" dirty="0">
                <a:solidFill>
                  <a:srgbClr val="C00000"/>
                </a:solidFill>
              </a:rPr>
              <a:t>Sensitivity-Specificity Trade-off:</a:t>
            </a:r>
          </a:p>
          <a:p>
            <a:pPr marL="342900" indent="-342900">
              <a:buFont typeface="Arial" panose="020B0604020202020204" pitchFamily="34" charset="0"/>
              <a:buChar char="•"/>
            </a:pPr>
            <a:r>
              <a:rPr lang="en-US" dirty="0"/>
              <a:t>Depending on the specific requirements of the application, you may prioritize sensitivity (true positive rate) or specificity (true negative rate).</a:t>
            </a:r>
          </a:p>
          <a:p>
            <a:pPr marL="342900" indent="-342900">
              <a:buFont typeface="Arial" panose="020B0604020202020204" pitchFamily="34" charset="0"/>
              <a:buChar char="•"/>
            </a:pPr>
            <a:r>
              <a:rPr lang="en-US" dirty="0">
                <a:highlight>
                  <a:srgbClr val="FFFF00"/>
                </a:highlight>
              </a:rPr>
              <a:t>Adjusting the threshold value allows you to achieve a desired balance between sensitivity and specificity.</a:t>
            </a:r>
            <a:r>
              <a:rPr lang="en-US" dirty="0"/>
              <a:t> </a:t>
            </a:r>
            <a:r>
              <a:rPr lang="en-US" dirty="0">
                <a:highlight>
                  <a:srgbClr val="FFFF00"/>
                </a:highlight>
              </a:rPr>
              <a:t>Lowering the threshold increases sensitivity </a:t>
            </a:r>
            <a:r>
              <a:rPr lang="en-US" dirty="0"/>
              <a:t>but </a:t>
            </a:r>
            <a:r>
              <a:rPr lang="en-US" dirty="0">
                <a:highlight>
                  <a:srgbClr val="FFFF00"/>
                </a:highlight>
              </a:rPr>
              <a:t>decreases specificity</a:t>
            </a:r>
            <a:r>
              <a:rPr lang="en-US" dirty="0"/>
              <a:t>, while raising the threshold does the opposite.</a:t>
            </a:r>
          </a:p>
          <a:p>
            <a:endParaRPr lang="en-US" dirty="0"/>
          </a:p>
        </p:txBody>
      </p:sp>
    </p:spTree>
    <p:extLst>
      <p:ext uri="{BB962C8B-B14F-4D97-AF65-F5344CB8AC3E}">
        <p14:creationId xmlns:p14="http://schemas.microsoft.com/office/powerpoint/2010/main" val="25400484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2F44E-CDCC-8B7F-C846-FE3F4AC5FD0C}"/>
              </a:ext>
            </a:extLst>
          </p:cNvPr>
          <p:cNvSpPr>
            <a:spLocks noGrp="1"/>
          </p:cNvSpPr>
          <p:nvPr>
            <p:ph type="title"/>
          </p:nvPr>
        </p:nvSpPr>
        <p:spPr/>
        <p:txBody>
          <a:bodyPr/>
          <a:lstStyle/>
          <a:p>
            <a:r>
              <a:rPr lang="en-US" dirty="0"/>
              <a:t>How to Choose?</a:t>
            </a:r>
          </a:p>
        </p:txBody>
      </p:sp>
      <p:sp>
        <p:nvSpPr>
          <p:cNvPr id="3" name="Content Placeholder 2">
            <a:extLst>
              <a:ext uri="{FF2B5EF4-FFF2-40B4-BE49-F238E27FC236}">
                <a16:creationId xmlns:a16="http://schemas.microsoft.com/office/drawing/2014/main" id="{008F801B-1347-952A-60DD-FBEE85B08D0C}"/>
              </a:ext>
            </a:extLst>
          </p:cNvPr>
          <p:cNvSpPr>
            <a:spLocks noGrp="1"/>
          </p:cNvSpPr>
          <p:nvPr>
            <p:ph idx="1"/>
          </p:nvPr>
        </p:nvSpPr>
        <p:spPr/>
        <p:txBody>
          <a:bodyPr/>
          <a:lstStyle/>
          <a:p>
            <a:r>
              <a:rPr lang="en-US" b="1" dirty="0">
                <a:solidFill>
                  <a:srgbClr val="C00000"/>
                </a:solidFill>
              </a:rPr>
              <a:t>Cost-sensitive Thresholding:</a:t>
            </a:r>
          </a:p>
          <a:p>
            <a:r>
              <a:rPr lang="en-US" dirty="0"/>
              <a:t>In some applications, the costs associated with false positives and false negatives may differ significantly.</a:t>
            </a:r>
          </a:p>
          <a:p>
            <a:r>
              <a:rPr lang="en-US" dirty="0"/>
              <a:t>Cost-sensitive thresholding involves selecting a threshold value that minimizes the overall cost, considering the costs of misclassifications.</a:t>
            </a:r>
          </a:p>
          <a:p>
            <a:r>
              <a:rPr lang="en-US" dirty="0"/>
              <a:t>Techniques such as </a:t>
            </a:r>
            <a:r>
              <a:rPr lang="en-US" dirty="0">
                <a:highlight>
                  <a:srgbClr val="FFFF00"/>
                </a:highlight>
              </a:rPr>
              <a:t>cost-benefit analysis </a:t>
            </a:r>
            <a:r>
              <a:rPr lang="en-US" dirty="0"/>
              <a:t>or </a:t>
            </a:r>
            <a:r>
              <a:rPr lang="en-US" dirty="0">
                <a:highlight>
                  <a:srgbClr val="FFFF00"/>
                </a:highlight>
              </a:rPr>
              <a:t>utility-based approaches </a:t>
            </a:r>
            <a:r>
              <a:rPr lang="en-US" dirty="0"/>
              <a:t>can be used to determine the </a:t>
            </a:r>
            <a:r>
              <a:rPr lang="en-US" dirty="0">
                <a:highlight>
                  <a:srgbClr val="FFFF00"/>
                </a:highlight>
              </a:rPr>
              <a:t>optimal threshold value </a:t>
            </a:r>
            <a:r>
              <a:rPr lang="en-US" dirty="0"/>
              <a:t>based on the costs and benefits associated with different classification outcomes.</a:t>
            </a:r>
          </a:p>
          <a:p>
            <a:endParaRPr lang="en-US" dirty="0"/>
          </a:p>
        </p:txBody>
      </p:sp>
    </p:spTree>
    <p:extLst>
      <p:ext uri="{BB962C8B-B14F-4D97-AF65-F5344CB8AC3E}">
        <p14:creationId xmlns:p14="http://schemas.microsoft.com/office/powerpoint/2010/main" val="225954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0DE55-C7DF-675C-A1CF-2B06C20DEEBD}"/>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16D19560-377A-B10E-4CE0-C7A243098818}"/>
              </a:ext>
            </a:extLst>
          </p:cNvPr>
          <p:cNvSpPr>
            <a:spLocks noGrp="1"/>
          </p:cNvSpPr>
          <p:nvPr>
            <p:ph idx="1"/>
          </p:nvPr>
        </p:nvSpPr>
        <p:spPr/>
        <p:txBody>
          <a:bodyPr/>
          <a:lstStyle/>
          <a:p>
            <a:pPr marL="342900" indent="-342900">
              <a:buFont typeface="Arial" panose="020B0604020202020204" pitchFamily="34" charset="0"/>
              <a:buChar char="•"/>
            </a:pPr>
            <a:r>
              <a:rPr lang="en-US" dirty="0">
                <a:solidFill>
                  <a:schemeClr val="accent2"/>
                </a:solidFill>
              </a:rPr>
              <a:t>Linear Regression fits a Linear </a:t>
            </a:r>
            <a:r>
              <a:rPr lang="en-US" dirty="0"/>
              <a:t>line through a set of points while logistic regression fits a </a:t>
            </a:r>
            <a:r>
              <a:rPr lang="en-US" dirty="0">
                <a:solidFill>
                  <a:schemeClr val="accent6">
                    <a:lumMod val="75000"/>
                  </a:schemeClr>
                </a:solidFill>
              </a:rPr>
              <a:t>Logistic (sinusoidal) </a:t>
            </a:r>
            <a:r>
              <a:rPr lang="en-US" dirty="0"/>
              <a:t>curve through the points.</a:t>
            </a:r>
          </a:p>
          <a:p>
            <a:pPr marL="342900" indent="-342900">
              <a:buFont typeface="Arial" panose="020B0604020202020204" pitchFamily="34" charset="0"/>
              <a:buChar char="•"/>
            </a:pPr>
            <a:r>
              <a:rPr lang="en-US" dirty="0"/>
              <a:t>Predicts the </a:t>
            </a:r>
            <a:r>
              <a:rPr lang="en-US" i="1" dirty="0">
                <a:solidFill>
                  <a:schemeClr val="accent6">
                    <a:lumMod val="75000"/>
                  </a:schemeClr>
                </a:solidFill>
              </a:rPr>
              <a:t>probability</a:t>
            </a:r>
            <a:r>
              <a:rPr lang="en-US" dirty="0"/>
              <a:t> of belonging to a certain category, not the actual value.</a:t>
            </a:r>
          </a:p>
          <a:p>
            <a:endParaRPr lang="en-US" dirty="0"/>
          </a:p>
        </p:txBody>
      </p:sp>
    </p:spTree>
    <p:extLst>
      <p:ext uri="{BB962C8B-B14F-4D97-AF65-F5344CB8AC3E}">
        <p14:creationId xmlns:p14="http://schemas.microsoft.com/office/powerpoint/2010/main" val="4038410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C3669-6FF0-8C8B-94CF-267815E8960B}"/>
              </a:ext>
            </a:extLst>
          </p:cNvPr>
          <p:cNvSpPr>
            <a:spLocks noGrp="1"/>
          </p:cNvSpPr>
          <p:nvPr>
            <p:ph type="title"/>
          </p:nvPr>
        </p:nvSpPr>
        <p:spPr/>
        <p:txBody>
          <a:bodyPr/>
          <a:lstStyle/>
          <a:p>
            <a:r>
              <a:rPr lang="en-US" dirty="0"/>
              <a:t>How to Choose?</a:t>
            </a:r>
          </a:p>
        </p:txBody>
      </p:sp>
      <p:sp>
        <p:nvSpPr>
          <p:cNvPr id="3" name="Content Placeholder 2">
            <a:extLst>
              <a:ext uri="{FF2B5EF4-FFF2-40B4-BE49-F238E27FC236}">
                <a16:creationId xmlns:a16="http://schemas.microsoft.com/office/drawing/2014/main" id="{F4F6A830-3F83-2C99-2CD7-E0F78E189D2C}"/>
              </a:ext>
            </a:extLst>
          </p:cNvPr>
          <p:cNvSpPr>
            <a:spLocks noGrp="1"/>
          </p:cNvSpPr>
          <p:nvPr>
            <p:ph idx="1"/>
          </p:nvPr>
        </p:nvSpPr>
        <p:spPr/>
        <p:txBody>
          <a:bodyPr>
            <a:normAutofit fontScale="77500" lnSpcReduction="20000"/>
          </a:bodyPr>
          <a:lstStyle/>
          <a:p>
            <a:r>
              <a:rPr lang="en-US" b="1" dirty="0">
                <a:solidFill>
                  <a:srgbClr val="C00000"/>
                </a:solidFill>
              </a:rPr>
              <a:t>ROC Curve Analysis:</a:t>
            </a:r>
          </a:p>
          <a:p>
            <a:r>
              <a:rPr lang="en-US" dirty="0"/>
              <a:t>ROC curve analysis provides insights into the trade-off between sensitivity and specificity across different threshold values.</a:t>
            </a:r>
          </a:p>
          <a:p>
            <a:r>
              <a:rPr lang="en-US" dirty="0"/>
              <a:t>You can select the threshold value that corresponds to a desired operating point on the ROC curve, such as maximizing the area under the curve (AUC) or achieving a specific level of sensitivity or specificity.</a:t>
            </a:r>
          </a:p>
          <a:p>
            <a:r>
              <a:rPr lang="en-US" b="1" dirty="0">
                <a:solidFill>
                  <a:srgbClr val="C00000"/>
                </a:solidFill>
              </a:rPr>
              <a:t>Domain Knowledge and Context:</a:t>
            </a:r>
          </a:p>
          <a:p>
            <a:r>
              <a:rPr lang="en-US" dirty="0"/>
              <a:t>Consider the specific context and requirements of the problem domain when choosing the threshold value.</a:t>
            </a:r>
          </a:p>
          <a:p>
            <a:r>
              <a:rPr lang="en-US" dirty="0"/>
              <a:t>Domain experts may provide valuable insights into the costs, risks, and consequences associated with different classification outcomes, guiding the selection of an appropriate threshold.</a:t>
            </a:r>
          </a:p>
          <a:p>
            <a:r>
              <a:rPr lang="en-US" b="1" dirty="0">
                <a:solidFill>
                  <a:srgbClr val="C00000"/>
                </a:solidFill>
              </a:rPr>
              <a:t>Cross-Validation and Evaluation:</a:t>
            </a:r>
          </a:p>
          <a:p>
            <a:r>
              <a:rPr lang="en-US" dirty="0"/>
              <a:t>Use </a:t>
            </a:r>
            <a:r>
              <a:rPr lang="en-US" dirty="0">
                <a:highlight>
                  <a:srgbClr val="FFFF00"/>
                </a:highlight>
              </a:rPr>
              <a:t>cross-validation techniques </a:t>
            </a:r>
            <a:r>
              <a:rPr lang="en-US" dirty="0"/>
              <a:t>to evaluate the performance of the logistic regression model across different threshold values.</a:t>
            </a:r>
          </a:p>
          <a:p>
            <a:r>
              <a:rPr lang="en-US" dirty="0"/>
              <a:t>Select the threshold value that optimizes performance metrics such as accuracy, precision, recall, F1-score, or the metric relevant to the specific application.</a:t>
            </a:r>
          </a:p>
          <a:p>
            <a:endParaRPr lang="en-US" dirty="0"/>
          </a:p>
        </p:txBody>
      </p:sp>
    </p:spTree>
    <p:extLst>
      <p:ext uri="{BB962C8B-B14F-4D97-AF65-F5344CB8AC3E}">
        <p14:creationId xmlns:p14="http://schemas.microsoft.com/office/powerpoint/2010/main" val="98341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A08E0-955E-AF24-6A79-AD667A63137C}"/>
              </a:ext>
            </a:extLst>
          </p:cNvPr>
          <p:cNvSpPr>
            <a:spLocks noGrp="1"/>
          </p:cNvSpPr>
          <p:nvPr>
            <p:ph type="title"/>
          </p:nvPr>
        </p:nvSpPr>
        <p:spPr/>
        <p:txBody>
          <a:bodyPr/>
          <a:lstStyle/>
          <a:p>
            <a:r>
              <a:rPr lang="en-US" dirty="0"/>
              <a:t>The Logistic Function</a:t>
            </a:r>
          </a:p>
        </p:txBody>
      </p:sp>
      <p:pic>
        <p:nvPicPr>
          <p:cNvPr id="5" name="Content Placeholder 4" descr="A white background with black text&#10;&#10;Description automatically generated">
            <a:extLst>
              <a:ext uri="{FF2B5EF4-FFF2-40B4-BE49-F238E27FC236}">
                <a16:creationId xmlns:a16="http://schemas.microsoft.com/office/drawing/2014/main" id="{B44B0E80-80D3-4490-9161-D68DFC69216E}"/>
              </a:ext>
            </a:extLst>
          </p:cNvPr>
          <p:cNvPicPr>
            <a:picLocks noGrp="1" noChangeAspect="1"/>
          </p:cNvPicPr>
          <p:nvPr>
            <p:ph idx="1"/>
          </p:nvPr>
        </p:nvPicPr>
        <p:blipFill>
          <a:blip r:embed="rId2"/>
          <a:stretch>
            <a:fillRect/>
          </a:stretch>
        </p:blipFill>
        <p:spPr>
          <a:xfrm>
            <a:off x="1498600" y="2444750"/>
            <a:ext cx="9194800" cy="3403600"/>
          </a:xfrm>
        </p:spPr>
      </p:pic>
    </p:spTree>
    <p:extLst>
      <p:ext uri="{BB962C8B-B14F-4D97-AF65-F5344CB8AC3E}">
        <p14:creationId xmlns:p14="http://schemas.microsoft.com/office/powerpoint/2010/main" val="2740132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995DD3-2525-1F7B-CC16-81DC8C509213}"/>
              </a:ext>
            </a:extLst>
          </p:cNvPr>
          <p:cNvSpPr>
            <a:spLocks noGrp="1"/>
          </p:cNvSpPr>
          <p:nvPr>
            <p:ph type="title"/>
          </p:nvPr>
        </p:nvSpPr>
        <p:spPr>
          <a:xfrm>
            <a:off x="1038883" y="1000366"/>
            <a:ext cx="3995397" cy="1239627"/>
          </a:xfrm>
        </p:spPr>
        <p:txBody>
          <a:bodyPr anchor="b">
            <a:normAutofit fontScale="90000"/>
          </a:bodyPr>
          <a:lstStyle/>
          <a:p>
            <a:pPr algn="ctr"/>
            <a:r>
              <a:rPr lang="en-US" dirty="0"/>
              <a:t>The Logit Transformation (log odds)</a:t>
            </a:r>
          </a:p>
        </p:txBody>
      </p:sp>
      <p:sp>
        <p:nvSpPr>
          <p:cNvPr id="3" name="Content Placeholder 2">
            <a:extLst>
              <a:ext uri="{FF2B5EF4-FFF2-40B4-BE49-F238E27FC236}">
                <a16:creationId xmlns:a16="http://schemas.microsoft.com/office/drawing/2014/main" id="{1FBA9796-EB9E-FD9D-FC35-37FB4468A34E}"/>
              </a:ext>
            </a:extLst>
          </p:cNvPr>
          <p:cNvSpPr>
            <a:spLocks noGrp="1"/>
          </p:cNvSpPr>
          <p:nvPr>
            <p:ph idx="1"/>
          </p:nvPr>
        </p:nvSpPr>
        <p:spPr>
          <a:xfrm>
            <a:off x="1096144" y="2884395"/>
            <a:ext cx="3862062" cy="2469140"/>
          </a:xfrm>
        </p:spPr>
        <p:txBody>
          <a:bodyPr>
            <a:normAutofit/>
          </a:bodyPr>
          <a:lstStyle/>
          <a:p>
            <a:pPr algn="ctr">
              <a:lnSpc>
                <a:spcPct val="100000"/>
              </a:lnSpc>
            </a:pPr>
            <a:r>
              <a:rPr lang="en-US" sz="1900" dirty="0"/>
              <a:t>Natural Logarithm of the </a:t>
            </a:r>
            <a:r>
              <a:rPr lang="en-US" sz="1900" b="1" dirty="0">
                <a:solidFill>
                  <a:schemeClr val="accent2"/>
                </a:solidFill>
              </a:rPr>
              <a:t>odds ratio </a:t>
            </a:r>
            <a:r>
              <a:rPr lang="en-US" sz="1900" dirty="0"/>
              <a:t>(</a:t>
            </a:r>
            <a:r>
              <a:rPr lang="en-US" sz="1900" dirty="0">
                <a:solidFill>
                  <a:schemeClr val="accent2"/>
                </a:solidFill>
              </a:rPr>
              <a:t>the probability of the event occurring divided by the probability of the event not occurring</a:t>
            </a:r>
            <a:r>
              <a:rPr lang="en-US" sz="1900" dirty="0"/>
              <a:t>) and is used to linearize the relationship between the dependent variable and the independent variables in logistic regression.</a:t>
            </a:r>
          </a:p>
        </p:txBody>
      </p:sp>
      <p:pic>
        <p:nvPicPr>
          <p:cNvPr id="7" name="Picture 6" descr="A screenshot of a computer&#10;&#10;Description automatically generated">
            <a:extLst>
              <a:ext uri="{FF2B5EF4-FFF2-40B4-BE49-F238E27FC236}">
                <a16:creationId xmlns:a16="http://schemas.microsoft.com/office/drawing/2014/main" id="{4FC07679-87C5-15EF-7B26-9177DCDC0865}"/>
              </a:ext>
            </a:extLst>
          </p:cNvPr>
          <p:cNvPicPr>
            <a:picLocks noChangeAspect="1"/>
          </p:cNvPicPr>
          <p:nvPr/>
        </p:nvPicPr>
        <p:blipFill>
          <a:blip r:embed="rId2"/>
          <a:stretch>
            <a:fillRect/>
          </a:stretch>
        </p:blipFill>
        <p:spPr>
          <a:xfrm>
            <a:off x="5520637" y="723900"/>
            <a:ext cx="6455267" cy="2469139"/>
          </a:xfrm>
          <a:prstGeom prst="rect">
            <a:avLst/>
          </a:prstGeom>
        </p:spPr>
      </p:pic>
      <p:grpSp>
        <p:nvGrpSpPr>
          <p:cNvPr id="16" name="Group 15">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80479" y="2543656"/>
            <a:ext cx="867485" cy="115439"/>
            <a:chOff x="8910933" y="1861308"/>
            <a:chExt cx="867485" cy="115439"/>
          </a:xfrm>
        </p:grpSpPr>
        <p:sp>
          <p:nvSpPr>
            <p:cNvPr id="17" name="Rectangle 16">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28479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DE9A6-E7BF-A590-1134-FFE2797804C0}"/>
              </a:ext>
            </a:extLst>
          </p:cNvPr>
          <p:cNvSpPr>
            <a:spLocks noGrp="1"/>
          </p:cNvSpPr>
          <p:nvPr>
            <p:ph type="title"/>
          </p:nvPr>
        </p:nvSpPr>
        <p:spPr/>
        <p:txBody>
          <a:bodyPr/>
          <a:lstStyle/>
          <a:p>
            <a:r>
              <a:rPr lang="en-US" dirty="0"/>
              <a:t>Odds Ratio Recap</a:t>
            </a:r>
          </a:p>
        </p:txBody>
      </p:sp>
      <p:sp>
        <p:nvSpPr>
          <p:cNvPr id="5" name="TextBox 4">
            <a:extLst>
              <a:ext uri="{FF2B5EF4-FFF2-40B4-BE49-F238E27FC236}">
                <a16:creationId xmlns:a16="http://schemas.microsoft.com/office/drawing/2014/main" id="{7E7F705C-EF07-73D6-C95A-F73A2F590F36}"/>
              </a:ext>
            </a:extLst>
          </p:cNvPr>
          <p:cNvSpPr txBox="1"/>
          <p:nvPr/>
        </p:nvSpPr>
        <p:spPr>
          <a:xfrm>
            <a:off x="1028700" y="2091558"/>
            <a:ext cx="10752083" cy="4524315"/>
          </a:xfrm>
          <a:prstGeom prst="rect">
            <a:avLst/>
          </a:prstGeom>
          <a:noFill/>
        </p:spPr>
        <p:txBody>
          <a:bodyPr wrap="square">
            <a:spAutoFit/>
          </a:bodyPr>
          <a:lstStyle/>
          <a:p>
            <a:pPr algn="l"/>
            <a:r>
              <a:rPr lang="en-US" b="1" i="0" dirty="0">
                <a:solidFill>
                  <a:srgbClr val="0D0D0D"/>
                </a:solidFill>
                <a:effectLst/>
                <a:highlight>
                  <a:srgbClr val="FFFFFF"/>
                </a:highlight>
                <a:latin typeface="+mj-lt"/>
              </a:rPr>
              <a:t>Scenario:</a:t>
            </a:r>
            <a:r>
              <a:rPr lang="en-US" b="0" i="0" dirty="0">
                <a:solidFill>
                  <a:srgbClr val="0D0D0D"/>
                </a:solidFill>
                <a:effectLst/>
                <a:highlight>
                  <a:srgbClr val="FFFFFF"/>
                </a:highlight>
                <a:latin typeface="+mj-lt"/>
              </a:rPr>
              <a:t> Suppose we are studying the relationship between regular exercise and the likelihood of developing heart disease among a group of individuals. We want to determine the odds ratio of developing heart disease for individuals who exercise regularly compared to those who do not.</a:t>
            </a:r>
          </a:p>
          <a:p>
            <a:pPr algn="l"/>
            <a:r>
              <a:rPr lang="en-US" b="1" i="0" dirty="0">
                <a:solidFill>
                  <a:srgbClr val="0D0D0D"/>
                </a:solidFill>
                <a:effectLst/>
                <a:highlight>
                  <a:srgbClr val="FFFFFF"/>
                </a:highlight>
                <a:latin typeface="+mj-lt"/>
              </a:rPr>
              <a:t>Data:</a:t>
            </a:r>
            <a:endParaRPr lang="en-US" b="0" i="0" dirty="0">
              <a:solidFill>
                <a:srgbClr val="0D0D0D"/>
              </a:solidFill>
              <a:effectLst/>
              <a:highlight>
                <a:srgbClr val="FFFFFF"/>
              </a:highlight>
              <a:latin typeface="+mj-lt"/>
            </a:endParaRPr>
          </a:p>
          <a:p>
            <a:pPr algn="l">
              <a:buFont typeface="Arial" panose="020B0604020202020204" pitchFamily="34" charset="0"/>
              <a:buChar char="•"/>
            </a:pPr>
            <a:r>
              <a:rPr lang="en-US" b="0" i="0" dirty="0">
                <a:solidFill>
                  <a:srgbClr val="0D0D0D"/>
                </a:solidFill>
                <a:effectLst/>
                <a:highlight>
                  <a:srgbClr val="FFFFFF"/>
                </a:highlight>
                <a:latin typeface="+mj-lt"/>
              </a:rPr>
              <a:t>In our sample:</a:t>
            </a:r>
          </a:p>
          <a:p>
            <a:pPr marL="742950" lvl="1" indent="-285750" algn="l">
              <a:buFont typeface="Arial" panose="020B0604020202020204" pitchFamily="34" charset="0"/>
              <a:buChar char="•"/>
            </a:pPr>
            <a:r>
              <a:rPr lang="en-US" b="0" i="0" dirty="0">
                <a:solidFill>
                  <a:srgbClr val="0D0D0D"/>
                </a:solidFill>
                <a:effectLst/>
                <a:highlight>
                  <a:srgbClr val="FFFFFF"/>
                </a:highlight>
                <a:latin typeface="+mj-lt"/>
              </a:rPr>
              <a:t>100 individuals exercise regularly, out of which 20 have developed heart disease.</a:t>
            </a:r>
          </a:p>
          <a:p>
            <a:pPr marL="742950" lvl="1" indent="-285750" algn="l">
              <a:buFont typeface="Arial" panose="020B0604020202020204" pitchFamily="34" charset="0"/>
              <a:buChar char="•"/>
            </a:pPr>
            <a:r>
              <a:rPr lang="en-US" b="0" i="0" dirty="0">
                <a:solidFill>
                  <a:srgbClr val="0D0D0D"/>
                </a:solidFill>
                <a:effectLst/>
                <a:highlight>
                  <a:srgbClr val="FFFFFF"/>
                </a:highlight>
                <a:latin typeface="+mj-lt"/>
              </a:rPr>
              <a:t>50 individuals do not exercise regularly, out of which 15 have developed heart disease.</a:t>
            </a:r>
          </a:p>
          <a:p>
            <a:pPr algn="l"/>
            <a:r>
              <a:rPr lang="en-US" b="1" i="0" dirty="0">
                <a:solidFill>
                  <a:srgbClr val="0D0D0D"/>
                </a:solidFill>
                <a:effectLst/>
                <a:highlight>
                  <a:srgbClr val="FFFFFF"/>
                </a:highlight>
                <a:latin typeface="+mj-lt"/>
              </a:rPr>
              <a:t>Calculation of Odds:</a:t>
            </a:r>
            <a:endParaRPr lang="en-US" b="0" i="0" dirty="0">
              <a:solidFill>
                <a:srgbClr val="0D0D0D"/>
              </a:solidFill>
              <a:effectLst/>
              <a:highlight>
                <a:srgbClr val="FFFFFF"/>
              </a:highlight>
              <a:latin typeface="+mj-lt"/>
            </a:endParaRPr>
          </a:p>
          <a:p>
            <a:pPr algn="l">
              <a:buFont typeface="+mj-lt"/>
              <a:buAutoNum type="arabicPeriod"/>
            </a:pPr>
            <a:r>
              <a:rPr lang="en-US" b="1" i="0" dirty="0">
                <a:solidFill>
                  <a:srgbClr val="0D0D0D"/>
                </a:solidFill>
                <a:effectLst/>
                <a:highlight>
                  <a:srgbClr val="FFFFFF"/>
                </a:highlight>
                <a:latin typeface="+mj-lt"/>
              </a:rPr>
              <a:t>Regular Exercise Group:</a:t>
            </a:r>
            <a:endParaRPr lang="en-US" b="0" i="0" dirty="0">
              <a:solidFill>
                <a:srgbClr val="0D0D0D"/>
              </a:solidFill>
              <a:effectLst/>
              <a:highlight>
                <a:srgbClr val="FFFFFF"/>
              </a:highlight>
              <a:latin typeface="+mj-lt"/>
            </a:endParaRPr>
          </a:p>
          <a:p>
            <a:pPr marL="742950" lvl="1" indent="-285750" algn="l">
              <a:buFont typeface="+mj-lt"/>
              <a:buAutoNum type="arabicPeriod"/>
            </a:pPr>
            <a:r>
              <a:rPr lang="en-US" b="0" i="0" dirty="0">
                <a:solidFill>
                  <a:srgbClr val="0D0D0D"/>
                </a:solidFill>
                <a:effectLst/>
                <a:highlight>
                  <a:srgbClr val="FFFFFF"/>
                </a:highlight>
                <a:latin typeface="+mj-lt"/>
              </a:rPr>
              <a:t>Number of individuals exercising regularly and developing heart disease = 20</a:t>
            </a:r>
          </a:p>
          <a:p>
            <a:pPr marL="742950" lvl="1" indent="-285750" algn="l">
              <a:buFont typeface="+mj-lt"/>
              <a:buAutoNum type="arabicPeriod"/>
            </a:pPr>
            <a:r>
              <a:rPr lang="en-US" b="0" i="0" dirty="0">
                <a:solidFill>
                  <a:srgbClr val="0D0D0D"/>
                </a:solidFill>
                <a:effectLst/>
                <a:highlight>
                  <a:srgbClr val="FFFFFF"/>
                </a:highlight>
                <a:latin typeface="+mj-lt"/>
              </a:rPr>
              <a:t>Number of individuals exercising regularly but not developing heart disease = 80</a:t>
            </a:r>
          </a:p>
          <a:p>
            <a:pPr marL="742950" lvl="1" indent="-285750" algn="l">
              <a:buFont typeface="+mj-lt"/>
              <a:buAutoNum type="arabicPeriod"/>
            </a:pPr>
            <a:r>
              <a:rPr lang="en-US" b="0" i="0" dirty="0">
                <a:solidFill>
                  <a:srgbClr val="0D0D0D"/>
                </a:solidFill>
                <a:effectLst/>
                <a:highlight>
                  <a:srgbClr val="FFFFFF"/>
                </a:highlight>
                <a:latin typeface="+mj-lt"/>
              </a:rPr>
              <a:t>Odds of developing heart disease among those who exercise regularly = 20/80=0.258020​=0.25</a:t>
            </a:r>
          </a:p>
          <a:p>
            <a:pPr algn="l">
              <a:buFont typeface="+mj-lt"/>
              <a:buAutoNum type="arabicPeriod"/>
            </a:pPr>
            <a:r>
              <a:rPr lang="en-US" b="1" i="0" dirty="0">
                <a:solidFill>
                  <a:srgbClr val="0D0D0D"/>
                </a:solidFill>
                <a:effectLst/>
                <a:highlight>
                  <a:srgbClr val="FFFFFF"/>
                </a:highlight>
                <a:latin typeface="+mj-lt"/>
              </a:rPr>
              <a:t>No Regular Exercise Group:</a:t>
            </a:r>
            <a:endParaRPr lang="en-US" b="0" i="0" dirty="0">
              <a:solidFill>
                <a:srgbClr val="0D0D0D"/>
              </a:solidFill>
              <a:effectLst/>
              <a:highlight>
                <a:srgbClr val="FFFFFF"/>
              </a:highlight>
              <a:latin typeface="+mj-lt"/>
            </a:endParaRPr>
          </a:p>
          <a:p>
            <a:pPr marL="742950" lvl="1" indent="-285750" algn="l">
              <a:buFont typeface="+mj-lt"/>
              <a:buAutoNum type="arabicPeriod"/>
            </a:pPr>
            <a:r>
              <a:rPr lang="en-US" b="0" i="0" dirty="0">
                <a:solidFill>
                  <a:srgbClr val="0D0D0D"/>
                </a:solidFill>
                <a:effectLst/>
                <a:highlight>
                  <a:srgbClr val="FFFFFF"/>
                </a:highlight>
                <a:latin typeface="+mj-lt"/>
              </a:rPr>
              <a:t>Number of individuals not exercising regularly and developing heart disease = 15</a:t>
            </a:r>
          </a:p>
          <a:p>
            <a:pPr marL="742950" lvl="1" indent="-285750" algn="l">
              <a:buFont typeface="+mj-lt"/>
              <a:buAutoNum type="arabicPeriod"/>
            </a:pPr>
            <a:r>
              <a:rPr lang="en-US" b="0" i="0" dirty="0">
                <a:solidFill>
                  <a:srgbClr val="0D0D0D"/>
                </a:solidFill>
                <a:effectLst/>
                <a:highlight>
                  <a:srgbClr val="FFFFFF"/>
                </a:highlight>
                <a:latin typeface="+mj-lt"/>
              </a:rPr>
              <a:t>Number of individuals not exercising regularly and not developing heart disease = 35</a:t>
            </a:r>
          </a:p>
          <a:p>
            <a:pPr marL="742950" lvl="1" indent="-285750" algn="l">
              <a:buFont typeface="+mj-lt"/>
              <a:buAutoNum type="arabicPeriod"/>
            </a:pPr>
            <a:r>
              <a:rPr lang="en-US" b="0" i="0" dirty="0">
                <a:solidFill>
                  <a:srgbClr val="0D0D0D"/>
                </a:solidFill>
                <a:effectLst/>
                <a:highlight>
                  <a:srgbClr val="FFFFFF"/>
                </a:highlight>
                <a:latin typeface="+mj-lt"/>
              </a:rPr>
              <a:t>Odds of developing heart disease among those who do not exercise regularly = 15/35=0.42863515​=0.4286</a:t>
            </a:r>
          </a:p>
        </p:txBody>
      </p:sp>
    </p:spTree>
    <p:extLst>
      <p:ext uri="{BB962C8B-B14F-4D97-AF65-F5344CB8AC3E}">
        <p14:creationId xmlns:p14="http://schemas.microsoft.com/office/powerpoint/2010/main" val="350409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BB8D904-0FBF-1CCA-F956-5F8E469D70AB}"/>
              </a:ext>
            </a:extLst>
          </p:cNvPr>
          <p:cNvSpPr txBox="1"/>
          <p:nvPr/>
        </p:nvSpPr>
        <p:spPr>
          <a:xfrm>
            <a:off x="641131" y="753971"/>
            <a:ext cx="11267090" cy="4524315"/>
          </a:xfrm>
          <a:prstGeom prst="rect">
            <a:avLst/>
          </a:prstGeom>
          <a:noFill/>
        </p:spPr>
        <p:txBody>
          <a:bodyPr wrap="square">
            <a:spAutoFit/>
          </a:bodyPr>
          <a:lstStyle/>
          <a:p>
            <a:pPr algn="l"/>
            <a:r>
              <a:rPr lang="en-US" b="1" i="0" dirty="0">
                <a:solidFill>
                  <a:srgbClr val="0D0D0D"/>
                </a:solidFill>
                <a:effectLst/>
                <a:highlight>
                  <a:srgbClr val="FFFFFF"/>
                </a:highlight>
                <a:latin typeface="+mj-lt"/>
              </a:rPr>
              <a:t>Calculation of Odds Ratio:</a:t>
            </a:r>
            <a:endParaRPr lang="en-US" b="0" i="0" dirty="0">
              <a:solidFill>
                <a:srgbClr val="0D0D0D"/>
              </a:solidFill>
              <a:effectLst/>
              <a:highlight>
                <a:srgbClr val="FFFFFF"/>
              </a:highlight>
              <a:latin typeface="+mj-lt"/>
            </a:endParaRPr>
          </a:p>
          <a:p>
            <a:pPr algn="l">
              <a:buFont typeface="Arial" panose="020B0604020202020204" pitchFamily="34" charset="0"/>
              <a:buChar char="•"/>
            </a:pPr>
            <a:r>
              <a:rPr lang="en-US" b="0" i="0" dirty="0">
                <a:solidFill>
                  <a:srgbClr val="0D0D0D"/>
                </a:solidFill>
                <a:effectLst/>
                <a:highlight>
                  <a:srgbClr val="FFFFFF"/>
                </a:highlight>
                <a:latin typeface="+mj-lt"/>
              </a:rPr>
              <a:t>The odds ratio is the </a:t>
            </a:r>
            <a:r>
              <a:rPr lang="en-US" b="0" i="0" dirty="0">
                <a:solidFill>
                  <a:schemeClr val="accent2"/>
                </a:solidFill>
                <a:effectLst/>
                <a:highlight>
                  <a:srgbClr val="FFFFFF"/>
                </a:highlight>
                <a:latin typeface="+mj-lt"/>
              </a:rPr>
              <a:t>ratio of the odds </a:t>
            </a:r>
            <a:r>
              <a:rPr lang="en-US" b="0" i="0" dirty="0">
                <a:solidFill>
                  <a:srgbClr val="0D0D0D"/>
                </a:solidFill>
                <a:effectLst/>
                <a:highlight>
                  <a:srgbClr val="FFFFFF"/>
                </a:highlight>
                <a:latin typeface="+mj-lt"/>
              </a:rPr>
              <a:t>of developing heart disease for individuals who exercise regularly to the odds of developing heart disease for individuals who do not exercise regularly.</a:t>
            </a:r>
          </a:p>
          <a:p>
            <a:pPr algn="l"/>
            <a:endParaRPr lang="en-US" b="0" i="0" dirty="0">
              <a:solidFill>
                <a:srgbClr val="0D0D0D"/>
              </a:solidFill>
              <a:effectLst/>
              <a:highlight>
                <a:srgbClr val="FFFFFF"/>
              </a:highlight>
              <a:latin typeface="+mj-lt"/>
            </a:endParaRPr>
          </a:p>
          <a:p>
            <a:pPr algn="l"/>
            <a:endParaRPr lang="en-US" b="0" i="0" dirty="0">
              <a:solidFill>
                <a:srgbClr val="0D0D0D"/>
              </a:solidFill>
              <a:effectLst/>
              <a:highlight>
                <a:srgbClr val="FFFFFF"/>
              </a:highlight>
              <a:latin typeface="+mj-lt"/>
            </a:endParaRPr>
          </a:p>
          <a:p>
            <a:pPr algn="l"/>
            <a:endParaRPr lang="en-US" dirty="0">
              <a:solidFill>
                <a:srgbClr val="0D0D0D"/>
              </a:solidFill>
              <a:highlight>
                <a:srgbClr val="FFFFFF"/>
              </a:highlight>
              <a:latin typeface="+mj-lt"/>
            </a:endParaRPr>
          </a:p>
          <a:p>
            <a:pPr algn="l"/>
            <a:endParaRPr lang="en-US" b="0" i="0" dirty="0">
              <a:solidFill>
                <a:srgbClr val="0D0D0D"/>
              </a:solidFill>
              <a:effectLst/>
              <a:highlight>
                <a:srgbClr val="FFFFFF"/>
              </a:highlight>
              <a:latin typeface="+mj-lt"/>
            </a:endParaRPr>
          </a:p>
          <a:p>
            <a:pPr algn="l"/>
            <a:endParaRPr lang="en-US" dirty="0">
              <a:solidFill>
                <a:srgbClr val="0D0D0D"/>
              </a:solidFill>
              <a:highlight>
                <a:srgbClr val="FFFFFF"/>
              </a:highlight>
              <a:latin typeface="+mj-lt"/>
            </a:endParaRPr>
          </a:p>
          <a:p>
            <a:pPr algn="l"/>
            <a:endParaRPr lang="en-US" b="0" i="0" dirty="0">
              <a:solidFill>
                <a:srgbClr val="0D0D0D"/>
              </a:solidFill>
              <a:effectLst/>
              <a:highlight>
                <a:srgbClr val="FFFFFF"/>
              </a:highlight>
              <a:latin typeface="+mj-lt"/>
            </a:endParaRPr>
          </a:p>
          <a:p>
            <a:pPr algn="l"/>
            <a:endParaRPr lang="en-US" dirty="0">
              <a:solidFill>
                <a:srgbClr val="0D0D0D"/>
              </a:solidFill>
              <a:highlight>
                <a:srgbClr val="FFFFFF"/>
              </a:highlight>
              <a:latin typeface="+mj-lt"/>
            </a:endParaRPr>
          </a:p>
          <a:p>
            <a:pPr algn="l"/>
            <a:endParaRPr lang="en-US" b="0" i="0" dirty="0">
              <a:solidFill>
                <a:srgbClr val="0D0D0D"/>
              </a:solidFill>
              <a:effectLst/>
              <a:highlight>
                <a:srgbClr val="FFFFFF"/>
              </a:highlight>
              <a:latin typeface="+mj-lt"/>
            </a:endParaRPr>
          </a:p>
          <a:p>
            <a:pPr algn="l"/>
            <a:r>
              <a:rPr lang="en-US" b="1" i="0" dirty="0">
                <a:solidFill>
                  <a:srgbClr val="0D0D0D"/>
                </a:solidFill>
                <a:effectLst/>
                <a:highlight>
                  <a:srgbClr val="FFFFFF"/>
                </a:highlight>
                <a:latin typeface="+mj-lt"/>
              </a:rPr>
              <a:t>Interpretation:</a:t>
            </a:r>
            <a:endParaRPr lang="en-US" b="0" i="0" dirty="0">
              <a:solidFill>
                <a:srgbClr val="0D0D0D"/>
              </a:solidFill>
              <a:effectLst/>
              <a:highlight>
                <a:srgbClr val="FFFFFF"/>
              </a:highlight>
              <a:latin typeface="+mj-lt"/>
            </a:endParaRPr>
          </a:p>
          <a:p>
            <a:pPr algn="l">
              <a:buFont typeface="Arial" panose="020B0604020202020204" pitchFamily="34" charset="0"/>
              <a:buChar char="•"/>
            </a:pPr>
            <a:r>
              <a:rPr lang="en-US" b="0" i="0" dirty="0">
                <a:solidFill>
                  <a:srgbClr val="0D0D0D"/>
                </a:solidFill>
                <a:effectLst/>
                <a:highlight>
                  <a:srgbClr val="FFFFFF"/>
                </a:highlight>
                <a:latin typeface="+mj-lt"/>
              </a:rPr>
              <a:t>An odds ratio of 0.583 indicates that individuals who exercise regularly have approximately </a:t>
            </a:r>
            <a:r>
              <a:rPr lang="en-US" b="0" i="0" dirty="0">
                <a:solidFill>
                  <a:srgbClr val="0D0D0D"/>
                </a:solidFill>
                <a:effectLst/>
                <a:highlight>
                  <a:srgbClr val="FFFF00"/>
                </a:highlight>
                <a:latin typeface="+mj-lt"/>
              </a:rPr>
              <a:t>0.583 times the odds of developing heart disease compared to individuals who do not exercise regularly.</a:t>
            </a:r>
          </a:p>
          <a:p>
            <a:pPr algn="l">
              <a:buFont typeface="Arial" panose="020B0604020202020204" pitchFamily="34" charset="0"/>
              <a:buChar char="•"/>
            </a:pPr>
            <a:r>
              <a:rPr lang="en-US" b="0" i="0" dirty="0">
                <a:solidFill>
                  <a:srgbClr val="0D0D0D"/>
                </a:solidFill>
                <a:effectLst/>
                <a:highlight>
                  <a:srgbClr val="FFFFFF"/>
                </a:highlight>
                <a:latin typeface="+mj-lt"/>
              </a:rPr>
              <a:t>In other words, regular exercise is associated with a lower likelihood of developing heart disease, as indicated by an odds ratio less than 1.</a:t>
            </a:r>
          </a:p>
        </p:txBody>
      </p:sp>
      <p:pic>
        <p:nvPicPr>
          <p:cNvPr id="7" name="Picture 6" descr="A close-up of a number&#10;&#10;Description automatically generated">
            <a:extLst>
              <a:ext uri="{FF2B5EF4-FFF2-40B4-BE49-F238E27FC236}">
                <a16:creationId xmlns:a16="http://schemas.microsoft.com/office/drawing/2014/main" id="{8E4F1E42-2A76-9754-0794-347379027D11}"/>
              </a:ext>
            </a:extLst>
          </p:cNvPr>
          <p:cNvPicPr>
            <a:picLocks noChangeAspect="1"/>
          </p:cNvPicPr>
          <p:nvPr/>
        </p:nvPicPr>
        <p:blipFill>
          <a:blip r:embed="rId3"/>
          <a:stretch>
            <a:fillRect/>
          </a:stretch>
        </p:blipFill>
        <p:spPr>
          <a:xfrm>
            <a:off x="1990725" y="2121824"/>
            <a:ext cx="7772400" cy="1307176"/>
          </a:xfrm>
          <a:prstGeom prst="rect">
            <a:avLst/>
          </a:prstGeom>
        </p:spPr>
      </p:pic>
    </p:spTree>
    <p:extLst>
      <p:ext uri="{BB962C8B-B14F-4D97-AF65-F5344CB8AC3E}">
        <p14:creationId xmlns:p14="http://schemas.microsoft.com/office/powerpoint/2010/main" val="260100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31D37-AE28-AE3A-1C5E-E6E8421A1A41}"/>
              </a:ext>
            </a:extLst>
          </p:cNvPr>
          <p:cNvSpPr>
            <a:spLocks noGrp="1"/>
          </p:cNvSpPr>
          <p:nvPr>
            <p:ph type="title"/>
          </p:nvPr>
        </p:nvSpPr>
        <p:spPr/>
        <p:txBody>
          <a:bodyPr/>
          <a:lstStyle/>
          <a:p>
            <a:r>
              <a:rPr lang="en-US" dirty="0"/>
              <a:t>Back to Logistic Regression</a:t>
            </a:r>
          </a:p>
        </p:txBody>
      </p:sp>
      <p:sp>
        <p:nvSpPr>
          <p:cNvPr id="5" name="TextBox 4">
            <a:extLst>
              <a:ext uri="{FF2B5EF4-FFF2-40B4-BE49-F238E27FC236}">
                <a16:creationId xmlns:a16="http://schemas.microsoft.com/office/drawing/2014/main" id="{C07D2287-56EF-3B13-38C6-8CF9992D8737}"/>
              </a:ext>
            </a:extLst>
          </p:cNvPr>
          <p:cNvSpPr txBox="1"/>
          <p:nvPr/>
        </p:nvSpPr>
        <p:spPr>
          <a:xfrm>
            <a:off x="878681" y="2348448"/>
            <a:ext cx="10694194" cy="3785652"/>
          </a:xfrm>
          <a:prstGeom prst="rect">
            <a:avLst/>
          </a:prstGeom>
          <a:noFill/>
        </p:spPr>
        <p:txBody>
          <a:bodyPr wrap="square">
            <a:spAutoFit/>
          </a:bodyPr>
          <a:lstStyle/>
          <a:p>
            <a:pPr algn="l">
              <a:buFont typeface="Arial" panose="020B0604020202020204" pitchFamily="34" charset="0"/>
              <a:buChar char="•"/>
            </a:pPr>
            <a:r>
              <a:rPr lang="en-US" sz="2400" b="1" i="0" dirty="0">
                <a:solidFill>
                  <a:srgbClr val="0D0D0D"/>
                </a:solidFill>
                <a:effectLst/>
                <a:highlight>
                  <a:srgbClr val="FFFFFF"/>
                </a:highlight>
                <a:latin typeface="+mj-lt"/>
              </a:rPr>
              <a:t>Binary Dependent Variable:</a:t>
            </a:r>
            <a:r>
              <a:rPr lang="en-US" sz="2400" b="0" i="0" dirty="0">
                <a:solidFill>
                  <a:srgbClr val="0D0D0D"/>
                </a:solidFill>
                <a:effectLst/>
                <a:highlight>
                  <a:srgbClr val="FFFFFF"/>
                </a:highlight>
                <a:latin typeface="+mj-lt"/>
              </a:rPr>
              <a:t> Logistic regression requires the dependent variable to be binary or dichotomous.</a:t>
            </a:r>
          </a:p>
          <a:p>
            <a:pPr algn="l">
              <a:buFont typeface="Arial" panose="020B0604020202020204" pitchFamily="34" charset="0"/>
              <a:buChar char="•"/>
            </a:pPr>
            <a:r>
              <a:rPr lang="en-US" sz="2400" b="1" i="0" dirty="0">
                <a:solidFill>
                  <a:srgbClr val="0D0D0D"/>
                </a:solidFill>
                <a:effectLst/>
                <a:highlight>
                  <a:srgbClr val="FFFFFF"/>
                </a:highlight>
                <a:latin typeface="+mj-lt"/>
              </a:rPr>
              <a:t>Independence of Observations:</a:t>
            </a:r>
            <a:r>
              <a:rPr lang="en-US" sz="2400" b="0" i="0" dirty="0">
                <a:solidFill>
                  <a:srgbClr val="0D0D0D"/>
                </a:solidFill>
                <a:effectLst/>
                <a:highlight>
                  <a:srgbClr val="FFFFFF"/>
                </a:highlight>
                <a:latin typeface="+mj-lt"/>
              </a:rPr>
              <a:t> Observations in the dataset should be independent of each other.</a:t>
            </a:r>
          </a:p>
          <a:p>
            <a:pPr algn="l">
              <a:buFont typeface="Arial" panose="020B0604020202020204" pitchFamily="34" charset="0"/>
              <a:buChar char="•"/>
            </a:pPr>
            <a:r>
              <a:rPr lang="en-US" sz="2400" b="1" i="0" dirty="0">
                <a:solidFill>
                  <a:srgbClr val="0D0D0D"/>
                </a:solidFill>
                <a:effectLst/>
                <a:highlight>
                  <a:srgbClr val="FFFFFF"/>
                </a:highlight>
                <a:latin typeface="+mj-lt"/>
              </a:rPr>
              <a:t>Linearity of Independent Variables and Log Odds:</a:t>
            </a:r>
            <a:r>
              <a:rPr lang="en-US" sz="2400" b="0" i="0" dirty="0">
                <a:solidFill>
                  <a:srgbClr val="0D0D0D"/>
                </a:solidFill>
                <a:effectLst/>
                <a:highlight>
                  <a:srgbClr val="FFFFFF"/>
                </a:highlight>
                <a:latin typeface="+mj-lt"/>
              </a:rPr>
              <a:t> The relationship between the independent variables and the log odds of the dependent variable should be linear.</a:t>
            </a:r>
          </a:p>
          <a:p>
            <a:pPr algn="l">
              <a:buFont typeface="Arial" panose="020B0604020202020204" pitchFamily="34" charset="0"/>
              <a:buChar char="•"/>
            </a:pPr>
            <a:r>
              <a:rPr lang="en-US" sz="2400" b="1" i="0" dirty="0">
                <a:solidFill>
                  <a:srgbClr val="0D0D0D"/>
                </a:solidFill>
                <a:effectLst/>
                <a:highlight>
                  <a:srgbClr val="FFFFFF"/>
                </a:highlight>
                <a:latin typeface="+mj-lt"/>
              </a:rPr>
              <a:t>No Multicollinearity:</a:t>
            </a:r>
            <a:r>
              <a:rPr lang="en-US" sz="2400" b="0" i="0" dirty="0">
                <a:solidFill>
                  <a:srgbClr val="0D0D0D"/>
                </a:solidFill>
                <a:effectLst/>
                <a:highlight>
                  <a:srgbClr val="FFFFFF"/>
                </a:highlight>
                <a:latin typeface="+mj-lt"/>
              </a:rPr>
              <a:t> The independent variables should not be highly correlated with each other.</a:t>
            </a:r>
          </a:p>
          <a:p>
            <a:pPr algn="l">
              <a:buFont typeface="Arial" panose="020B0604020202020204" pitchFamily="34" charset="0"/>
              <a:buChar char="•"/>
            </a:pPr>
            <a:r>
              <a:rPr lang="en-US" sz="2400" b="1" i="0" dirty="0">
                <a:solidFill>
                  <a:srgbClr val="0D0D0D"/>
                </a:solidFill>
                <a:effectLst/>
                <a:highlight>
                  <a:srgbClr val="FFFFFF"/>
                </a:highlight>
                <a:latin typeface="+mj-lt"/>
              </a:rPr>
              <a:t>Large Sample Size:</a:t>
            </a:r>
            <a:r>
              <a:rPr lang="en-US" sz="2400" b="0" i="0" dirty="0">
                <a:solidFill>
                  <a:srgbClr val="0D0D0D"/>
                </a:solidFill>
                <a:effectLst/>
                <a:highlight>
                  <a:srgbClr val="FFFFFF"/>
                </a:highlight>
                <a:latin typeface="+mj-lt"/>
              </a:rPr>
              <a:t> Logistic regression performs well with a large sample size to ensure stable parameter estimates and accurate predictions.</a:t>
            </a:r>
          </a:p>
        </p:txBody>
      </p:sp>
    </p:spTree>
    <p:extLst>
      <p:ext uri="{BB962C8B-B14F-4D97-AF65-F5344CB8AC3E}">
        <p14:creationId xmlns:p14="http://schemas.microsoft.com/office/powerpoint/2010/main" val="2482252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EDDB2-BE90-DE25-D144-E17573C06A70}"/>
              </a:ext>
            </a:extLst>
          </p:cNvPr>
          <p:cNvSpPr>
            <a:spLocks noGrp="1"/>
          </p:cNvSpPr>
          <p:nvPr>
            <p:ph type="title"/>
          </p:nvPr>
        </p:nvSpPr>
        <p:spPr/>
        <p:txBody>
          <a:bodyPr/>
          <a:lstStyle/>
          <a:p>
            <a:r>
              <a:rPr lang="en-US" dirty="0"/>
              <a:t>The Model Produces….A Probability of belonging to a class!</a:t>
            </a:r>
          </a:p>
        </p:txBody>
      </p:sp>
      <p:sp>
        <p:nvSpPr>
          <p:cNvPr id="3" name="Content Placeholder 2">
            <a:extLst>
              <a:ext uri="{FF2B5EF4-FFF2-40B4-BE49-F238E27FC236}">
                <a16:creationId xmlns:a16="http://schemas.microsoft.com/office/drawing/2014/main" id="{4D9B0E91-DBBA-8FA3-C17C-327B344789EF}"/>
              </a:ext>
            </a:extLst>
          </p:cNvPr>
          <p:cNvSpPr>
            <a:spLocks noGrp="1"/>
          </p:cNvSpPr>
          <p:nvPr>
            <p:ph idx="1"/>
          </p:nvPr>
        </p:nvSpPr>
        <p:spPr/>
        <p:txBody>
          <a:bodyPr/>
          <a:lstStyle/>
          <a:p>
            <a:r>
              <a:rPr lang="en-US" b="0" i="0" dirty="0">
                <a:solidFill>
                  <a:srgbClr val="0D0D0D"/>
                </a:solidFill>
                <a:effectLst/>
                <a:highlight>
                  <a:srgbClr val="FFFFFF"/>
                </a:highlight>
                <a:latin typeface="+mj-lt"/>
              </a:rPr>
              <a:t>The predicted probabilities range from 0 to 1, where values closer to 1 indicate a higher likelihood of the event occurring. These probabilities can then be used to make binary predictions by applying a threshold value (e.g., 0.5), above which the outcome is predicted as belonging to the positive category, and below which it is predicted as belonging to the negative category.</a:t>
            </a:r>
            <a:endParaRPr lang="en-US" dirty="0">
              <a:latin typeface="+mj-lt"/>
            </a:endParaRPr>
          </a:p>
        </p:txBody>
      </p:sp>
    </p:spTree>
    <p:extLst>
      <p:ext uri="{BB962C8B-B14F-4D97-AF65-F5344CB8AC3E}">
        <p14:creationId xmlns:p14="http://schemas.microsoft.com/office/powerpoint/2010/main" val="3272610989"/>
      </p:ext>
    </p:extLst>
  </p:cSld>
  <p:clrMapOvr>
    <a:masterClrMapping/>
  </p:clrMapOvr>
</p:sld>
</file>

<file path=ppt/theme/theme1.xml><?xml version="1.0" encoding="utf-8"?>
<a:theme xmlns:a="http://schemas.openxmlformats.org/drawingml/2006/main" name="AdornVTI">
  <a:themeElements>
    <a:clrScheme name="AnalogousFromLightSeedLeftStep">
      <a:dk1>
        <a:srgbClr val="000000"/>
      </a:dk1>
      <a:lt1>
        <a:srgbClr val="FFFFFF"/>
      </a:lt1>
      <a:dk2>
        <a:srgbClr val="41243E"/>
      </a:dk2>
      <a:lt2>
        <a:srgbClr val="E2E6E8"/>
      </a:lt2>
      <a:accent1>
        <a:srgbClr val="C39983"/>
      </a:accent1>
      <a:accent2>
        <a:srgbClr val="BF7A7F"/>
      </a:accent2>
      <a:accent3>
        <a:srgbClr val="CB92AE"/>
      </a:accent3>
      <a:accent4>
        <a:srgbClr val="BF7AB9"/>
      </a:accent4>
      <a:accent5>
        <a:srgbClr val="B892CB"/>
      </a:accent5>
      <a:accent6>
        <a:srgbClr val="8B7ABF"/>
      </a:accent6>
      <a:hlink>
        <a:srgbClr val="5B879D"/>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338</TotalTime>
  <Words>2767</Words>
  <Application>Microsoft Office PowerPoint</Application>
  <PresentationFormat>Widescreen</PresentationFormat>
  <Paragraphs>183</Paragraphs>
  <Slides>30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Söhne</vt:lpstr>
      <vt:lpstr>Aptos</vt:lpstr>
      <vt:lpstr>Arial</vt:lpstr>
      <vt:lpstr>Bembo</vt:lpstr>
      <vt:lpstr>AdornVTI</vt:lpstr>
      <vt:lpstr>Logistic Regression Week 2</vt:lpstr>
      <vt:lpstr>Recap</vt:lpstr>
      <vt:lpstr>Recap</vt:lpstr>
      <vt:lpstr>The Logistic Function</vt:lpstr>
      <vt:lpstr>The Logit Transformation (log odds)</vt:lpstr>
      <vt:lpstr>Odds Ratio Recap</vt:lpstr>
      <vt:lpstr>PowerPoint Presentation</vt:lpstr>
      <vt:lpstr>Back to Logistic Regression</vt:lpstr>
      <vt:lpstr>The Model Produces….A Probability of belonging to a class!</vt:lpstr>
      <vt:lpstr>How Do We Choose That Threshold Value?</vt:lpstr>
      <vt:lpstr>Recap</vt:lpstr>
      <vt:lpstr>Specificity</vt:lpstr>
      <vt:lpstr>Specificity</vt:lpstr>
      <vt:lpstr>Sensitivity (Recall)</vt:lpstr>
      <vt:lpstr>Sensitivity</vt:lpstr>
      <vt:lpstr>Precision</vt:lpstr>
      <vt:lpstr>Example</vt:lpstr>
      <vt:lpstr>Continued.</vt:lpstr>
      <vt:lpstr>Continued</vt:lpstr>
      <vt:lpstr>In Sum</vt:lpstr>
      <vt:lpstr>ROC Curve (Receiver Operating Characteristic)</vt:lpstr>
      <vt:lpstr>ROC</vt:lpstr>
      <vt:lpstr>Cutoff = 0</vt:lpstr>
      <vt:lpstr>Cutoff = 1</vt:lpstr>
      <vt:lpstr>Comparing Models</vt:lpstr>
      <vt:lpstr>Scenarios When to Prioritize Sensitivity or Specificity</vt:lpstr>
      <vt:lpstr>PowerPoint Presentation</vt:lpstr>
      <vt:lpstr>How to Choose?</vt:lpstr>
      <vt:lpstr>How to Choose?</vt:lpstr>
      <vt:lpstr>How to Choose?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 Week 2</dc:title>
  <dc:creator>Delmelle, Elizabeth</dc:creator>
  <cp:lastModifiedBy>Yang, Junyi</cp:lastModifiedBy>
  <cp:revision>22</cp:revision>
  <dcterms:created xsi:type="dcterms:W3CDTF">2024-04-04T21:31:25Z</dcterms:created>
  <dcterms:modified xsi:type="dcterms:W3CDTF">2024-04-09T21:12:20Z</dcterms:modified>
</cp:coreProperties>
</file>

<file path=docProps/thumbnail.jpeg>
</file>